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7"/>
  </p:notesMasterIdLst>
  <p:handoutMasterIdLst>
    <p:handoutMasterId r:id="rId38"/>
  </p:handoutMasterIdLst>
  <p:sldIdLst>
    <p:sldId id="262" r:id="rId2"/>
    <p:sldId id="411" r:id="rId3"/>
    <p:sldId id="272" r:id="rId4"/>
    <p:sldId id="320" r:id="rId5"/>
    <p:sldId id="412" r:id="rId6"/>
    <p:sldId id="274" r:id="rId7"/>
    <p:sldId id="400" r:id="rId8"/>
    <p:sldId id="385" r:id="rId9"/>
    <p:sldId id="376" r:id="rId10"/>
    <p:sldId id="388" r:id="rId11"/>
    <p:sldId id="401" r:id="rId12"/>
    <p:sldId id="390" r:id="rId13"/>
    <p:sldId id="402" r:id="rId14"/>
    <p:sldId id="403" r:id="rId15"/>
    <p:sldId id="389" r:id="rId16"/>
    <p:sldId id="417" r:id="rId17"/>
    <p:sldId id="404" r:id="rId18"/>
    <p:sldId id="405" r:id="rId19"/>
    <p:sldId id="414" r:id="rId20"/>
    <p:sldId id="415" r:id="rId21"/>
    <p:sldId id="392" r:id="rId22"/>
    <p:sldId id="393" r:id="rId23"/>
    <p:sldId id="394" r:id="rId24"/>
    <p:sldId id="380" r:id="rId25"/>
    <p:sldId id="396" r:id="rId26"/>
    <p:sldId id="398" r:id="rId27"/>
    <p:sldId id="381" r:id="rId28"/>
    <p:sldId id="382" r:id="rId29"/>
    <p:sldId id="399" r:id="rId30"/>
    <p:sldId id="383" r:id="rId31"/>
    <p:sldId id="406" r:id="rId32"/>
    <p:sldId id="409" r:id="rId33"/>
    <p:sldId id="408" r:id="rId34"/>
    <p:sldId id="374" r:id="rId35"/>
    <p:sldId id="413" r:id="rId3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5" autoAdjust="0"/>
    <p:restoredTop sz="80679" autoAdjust="0"/>
  </p:normalViewPr>
  <p:slideViewPr>
    <p:cSldViewPr snapToGrid="0">
      <p:cViewPr varScale="1">
        <p:scale>
          <a:sx n="72" d="100"/>
          <a:sy n="72" d="100"/>
        </p:scale>
        <p:origin x="72" y="16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4E157-C1A0-46F4-B2B8-90BF3C26F80F}" type="datetimeFigureOut">
              <a:rPr lang="pt-BR" smtClean="0"/>
              <a:pPr/>
              <a:t>12/06/2019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EBCE4-B075-4B2A-BE73-5F2B8209477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790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EBFF17-5974-49E8-A9C9-E44A1E8548AF}" type="datetimeFigureOut">
              <a:rPr lang="pt-BR" smtClean="0"/>
              <a:pPr/>
              <a:t>12/06/2019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44A24-32D1-476B-9F26-F0DBAC8B682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7178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9276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&gt;Previna recorrências da condição</a:t>
            </a:r>
          </a:p>
          <a:p>
            <a:r>
              <a:rPr lang="pt-BR" dirty="0"/>
              <a:t>Estender testes para avaliar se</a:t>
            </a:r>
            <a:r>
              <a:rPr lang="pt-BR" baseline="0" dirty="0"/>
              <a:t> há ocorrência de recorrências. “última fronteira antes do caos”</a:t>
            </a:r>
            <a:endParaRPr lang="pt-BR" dirty="0"/>
          </a:p>
          <a:p>
            <a:endParaRPr lang="pt-BR" dirty="0"/>
          </a:p>
          <a:p>
            <a:r>
              <a:rPr lang="pt-BR" dirty="0"/>
              <a:t>Causa passível de medidas e ações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Identifique a </a:t>
            </a:r>
            <a:r>
              <a:rPr lang="pt-BR" b="1" dirty="0"/>
              <a:t>causa raiz</a:t>
            </a:r>
            <a:r>
              <a:rPr lang="pt-BR" dirty="0"/>
              <a:t>, pergunte “por quê?”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20FA817-F74A-4012-B0B4-4F74323C373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156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20FA817-F74A-4012-B0B4-4F74323C373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969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1-</a:t>
            </a:r>
            <a:fld id="{C5B97D63-04D4-474C-8106-1ED4D1F5B7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dirty="0"/>
              <a:t>Ocorrência do evento</a:t>
            </a:r>
            <a:r>
              <a:rPr lang="pt-BR" baseline="0" dirty="0"/>
              <a:t> </a:t>
            </a:r>
            <a:r>
              <a:rPr lang="pt-BR" dirty="0"/>
              <a:t>de</a:t>
            </a:r>
            <a:r>
              <a:rPr lang="pt-BR" baseline="0" dirty="0"/>
              <a:t> r</a:t>
            </a:r>
            <a:r>
              <a:rPr lang="pt-BR" dirty="0"/>
              <a:t>iscos/exposição &gt; por exemplo: perda financeira</a:t>
            </a:r>
          </a:p>
          <a:p>
            <a:pPr eaLnBrk="1" hangingPunct="1"/>
            <a:r>
              <a:rPr lang="pt-BR" dirty="0"/>
              <a:t>Mesmo vocabulário de riscos da empresa/gestão deve ser aplicado pela gestão, evitar dicotomia.</a:t>
            </a:r>
          </a:p>
        </p:txBody>
      </p:sp>
    </p:spTree>
    <p:extLst>
      <p:ext uri="{BB962C8B-B14F-4D97-AF65-F5344CB8AC3E}">
        <p14:creationId xmlns:p14="http://schemas.microsoft.com/office/powerpoint/2010/main" val="4046944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Deixei de pagar/em atraso determinado</a:t>
            </a:r>
            <a:r>
              <a:rPr lang="pt-BR" baseline="0" dirty="0"/>
              <a:t> fornecedor</a:t>
            </a:r>
            <a:endParaRPr lang="pt-BR" dirty="0"/>
          </a:p>
          <a:p>
            <a:r>
              <a:rPr lang="pt-BR" dirty="0"/>
              <a:t>Cumulativo Processo contas a pagar &gt; dificultar relação com fornecedores</a:t>
            </a:r>
          </a:p>
          <a:p>
            <a:r>
              <a:rPr lang="pt-BR" dirty="0"/>
              <a:t>Cumulativo Organização &gt; o fornecedor pode deixar de fornecer para mim</a:t>
            </a:r>
          </a:p>
          <a:p>
            <a:r>
              <a:rPr lang="pt-BR" dirty="0"/>
              <a:t>Sistêmico &gt; descontinuidade da operação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20FA817-F74A-4012-B0B4-4F74323C373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02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1-</a:t>
            </a:r>
            <a:fld id="{7FC65DF0-D48C-4A5D-896B-ACA58AE36F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4685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0040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12728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2328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2528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Abrir</a:t>
            </a:r>
            <a:r>
              <a:rPr lang="pt-BR" baseline="0" dirty="0"/>
              <a:t> a matriz na apresentação.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3736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Não consta na IN, mas estará no Manual.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1-</a:t>
            </a:r>
            <a:fld id="{520FA817-F74A-4012-B0B4-4F74323C373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815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1-</a:t>
            </a:r>
            <a:fld id="{A1E28FB1-DF79-4C3F-A5B1-994254872F6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21829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1-</a:t>
            </a:r>
            <a:fld id="{5D221DF5-F45E-48F6-A510-91FB528A9E9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684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pt-BR" b="1" dirty="0"/>
              <a:t>Suficientes:</a:t>
            </a:r>
            <a:r>
              <a:rPr lang="pt-BR" dirty="0"/>
              <a:t> concreta, adequada e convincente;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/>
              <a:t>Confiáveis:  </a:t>
            </a:r>
            <a:r>
              <a:rPr lang="pt-BR" dirty="0"/>
              <a:t>as melhores possíveis de serem obtidas por meio da utilização de técnicas de auditoria apropriadas;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/>
              <a:t>Fidedignas: </a:t>
            </a:r>
            <a:r>
              <a:rPr lang="pt-BR" dirty="0"/>
              <a:t>válidas e precisas em relação aos fatos, sem erros ou tendências;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/>
              <a:t>Relevantes: </a:t>
            </a:r>
            <a:r>
              <a:rPr lang="pt-BR" dirty="0"/>
              <a:t>vinculação direta aos objetivos e ao escopo do trabalho;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/>
              <a:t>Utilidade: </a:t>
            </a:r>
            <a:r>
              <a:rPr lang="pt-BR" dirty="0"/>
              <a:t>capacidade de auxiliar a Unidade Auditada a atingir os seus objetivos, agregando valor e permitindo a melhoria das operações organizacionais.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222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4A24-32D1-476B-9F26-F0DBAC8B682D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8912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3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1-</a:t>
            </a:r>
            <a:fld id="{C5B97D63-04D4-474C-8106-1ED4D1F5B7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pt-BR" dirty="0"/>
              <a:t>Auditor audita processos sob enfoque de riscos. &gt; Audita controles, não audita pessoas</a:t>
            </a:r>
          </a:p>
          <a:p>
            <a:pPr eaLnBrk="1" hangingPunct="1"/>
            <a:r>
              <a:rPr lang="pt-BR" dirty="0"/>
              <a:t>[Controle não</a:t>
            </a:r>
            <a:r>
              <a:rPr lang="pt-BR" baseline="0" dirty="0"/>
              <a:t> existia </a:t>
            </a:r>
            <a:r>
              <a:rPr lang="pt-BR" baseline="0" dirty="0" err="1"/>
              <a:t>pq</a:t>
            </a:r>
            <a:r>
              <a:rPr lang="pt-BR" baseline="0" dirty="0"/>
              <a:t> o risco não havia sido detectado] ou [um novo risco] ou [ineficácia do controle existente, resposta não adequada]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496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535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699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708C1-DDB1-487A-B695-0CEA51BF5BB5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AA6719E1-CA89-41D4-AB7A-168BB3E499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1" y="0"/>
            <a:ext cx="9152313" cy="79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60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sergio.paula@cgu.gov.b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9" t="1801" r="2062" b="7290"/>
          <a:stretch/>
        </p:blipFill>
        <p:spPr>
          <a:xfrm>
            <a:off x="-27995" y="-57140"/>
            <a:ext cx="9207854" cy="6934190"/>
          </a:xfrm>
          <a:prstGeom prst="rect">
            <a:avLst/>
          </a:prstGeom>
        </p:spPr>
      </p:pic>
      <p:sp>
        <p:nvSpPr>
          <p:cNvPr id="7" name="Rectangle 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" y="3764613"/>
            <a:ext cx="4107942" cy="225621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70330" y="4270280"/>
            <a:ext cx="3727042" cy="12067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sz="3600" b="1" dirty="0">
                <a:ea typeface="+mj-ea"/>
                <a:cs typeface="+mj-cs"/>
              </a:rPr>
              <a:t>Parte III</a:t>
            </a:r>
          </a:p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en-US" sz="3600" b="1" dirty="0" err="1">
                <a:ea typeface="+mj-ea"/>
                <a:cs typeface="+mj-cs"/>
              </a:rPr>
              <a:t>Matriz</a:t>
            </a:r>
            <a:r>
              <a:rPr lang="en-US" sz="3600" b="1" dirty="0">
                <a:ea typeface="+mj-ea"/>
                <a:cs typeface="+mj-cs"/>
              </a:rPr>
              <a:t> de </a:t>
            </a:r>
            <a:r>
              <a:rPr lang="en-US" sz="3600" b="1" dirty="0" err="1">
                <a:ea typeface="+mj-ea"/>
                <a:cs typeface="+mj-cs"/>
              </a:rPr>
              <a:t>Achados</a:t>
            </a:r>
            <a:endParaRPr lang="en-US" sz="3600" b="1" dirty="0"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388015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4"/>
            <a:ext cx="8229600" cy="1981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pt-BR" b="1" dirty="0"/>
              <a:t>Orientação Prática IIA 2410-1 </a:t>
            </a:r>
          </a:p>
          <a:p>
            <a:pPr marL="0" indent="0" eaLnBrk="1" hangingPunct="1">
              <a:buFontTx/>
              <a:buNone/>
              <a:defRPr/>
            </a:pPr>
            <a:endParaRPr lang="pt-BR" sz="1300" i="1" dirty="0"/>
          </a:p>
          <a:p>
            <a:pPr marL="0" indent="0" algn="ctr" eaLnBrk="1" hangingPunct="1">
              <a:buFontTx/>
              <a:buNone/>
              <a:defRPr/>
            </a:pPr>
            <a:r>
              <a:rPr lang="pt-BR" i="1" dirty="0"/>
              <a:t>As normas, padrões, medidas ou expectativas usadas na condução de uma avaliação e/ou verificação (estado correto).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EC797B-8E7F-4A64-BAEB-0B3C78C9D7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212" y="4733369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996600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00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b="1" kern="0" dirty="0">
                <a:solidFill>
                  <a:schemeClr val="bg2">
                    <a:lumMod val="25000"/>
                  </a:schemeClr>
                </a:solidFill>
              </a:rPr>
              <a:t>- O que deve (ou deveria) ser? -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D271D76-DB6F-4214-AB77-039AD4605543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Critério</a:t>
            </a:r>
          </a:p>
        </p:txBody>
      </p:sp>
    </p:spTree>
    <p:extLst>
      <p:ext uri="{BB962C8B-B14F-4D97-AF65-F5344CB8AC3E}">
        <p14:creationId xmlns:p14="http://schemas.microsoft.com/office/powerpoint/2010/main" val="2295262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441884" y="892175"/>
            <a:ext cx="8374239" cy="963613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Condição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12618" y="2183083"/>
            <a:ext cx="823627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Representa o achado resultante das avaliações procedidas pela auditoria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Deve ressaltar o caráter estratégico do relatório de auditoria</a:t>
            </a:r>
          </a:p>
          <a:p>
            <a:endParaRPr lang="pt-BR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Deve se ater aos pontos relevantes que propiciam insumos para responder às questões de auditoria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3879209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03615"/>
            <a:ext cx="8229600" cy="2362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pt-BR" b="1" dirty="0"/>
              <a:t>Orientação Prática IIA 2410-1:</a:t>
            </a:r>
          </a:p>
          <a:p>
            <a:pPr marL="0" indent="0" eaLnBrk="1" hangingPunct="1">
              <a:buFontTx/>
              <a:buNone/>
              <a:defRPr/>
            </a:pPr>
            <a:endParaRPr lang="pt-BR" sz="1300" i="1" dirty="0"/>
          </a:p>
          <a:p>
            <a:pPr marL="0" indent="0" algn="ctr" eaLnBrk="1" hangingPunct="1">
              <a:buFontTx/>
              <a:buNone/>
              <a:defRPr/>
            </a:pPr>
            <a:r>
              <a:rPr lang="pt-BR" i="1" dirty="0"/>
              <a:t>A evidência factual que o auditor interno descobriu durante o exame (estado atual).</a:t>
            </a:r>
          </a:p>
          <a:p>
            <a:pPr marL="0" indent="0" eaLnBrk="1" hangingPunct="1">
              <a:buFontTx/>
              <a:buNone/>
              <a:defRPr/>
            </a:pPr>
            <a:endParaRPr lang="pt-BR" i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5022AC-5BA6-4599-A82F-62EEB5498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106" y="4823015"/>
            <a:ext cx="69117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996600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00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9pPr>
          </a:lstStyle>
          <a:p>
            <a:pPr algn="ctr" eaLnBrk="1" hangingPunct="1">
              <a:buNone/>
              <a:defRPr/>
            </a:pPr>
            <a:r>
              <a:rPr lang="pt-BR" sz="2800" b="1" kern="0" dirty="0">
                <a:solidFill>
                  <a:schemeClr val="bg2">
                    <a:lumMod val="25000"/>
                  </a:schemeClr>
                </a:solidFill>
              </a:rPr>
              <a:t>“O que é (condição)”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09D3AF0C-8F1E-4B77-A8D4-A28F2AB0F4A3}"/>
              </a:ext>
            </a:extLst>
          </p:cNvPr>
          <p:cNvSpPr txBox="1">
            <a:spLocks/>
          </p:cNvSpPr>
          <p:nvPr/>
        </p:nvSpPr>
        <p:spPr>
          <a:xfrm>
            <a:off x="441884" y="892175"/>
            <a:ext cx="8374239" cy="963613"/>
          </a:xfrm>
          <a:prstGeom prst="rect">
            <a:avLst/>
          </a:prstGeo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Condição</a:t>
            </a:r>
          </a:p>
        </p:txBody>
      </p:sp>
    </p:spTree>
    <p:extLst>
      <p:ext uri="{BB962C8B-B14F-4D97-AF65-F5344CB8AC3E}">
        <p14:creationId xmlns:p14="http://schemas.microsoft.com/office/powerpoint/2010/main" val="3587875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Evidências</a:t>
            </a:r>
          </a:p>
        </p:txBody>
      </p:sp>
      <p:sp>
        <p:nvSpPr>
          <p:cNvPr id="4" name="Retângulo 3"/>
          <p:cNvSpPr/>
          <p:nvPr/>
        </p:nvSpPr>
        <p:spPr>
          <a:xfrm>
            <a:off x="374648" y="2676390"/>
            <a:ext cx="801081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Informações utilizadas pelo auditor para embasar as conclusões sobre o objeto auditado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Devem ser adequadas (qualidade) e suficientes (quantidade) para fundamentar a opinião de auditoria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Devem fazer referência aos PT que sustentam o achado </a:t>
            </a:r>
          </a:p>
        </p:txBody>
      </p:sp>
    </p:spTree>
    <p:extLst>
      <p:ext uri="{BB962C8B-B14F-4D97-AF65-F5344CB8AC3E}">
        <p14:creationId xmlns:p14="http://schemas.microsoft.com/office/powerpoint/2010/main" val="502494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Informação Extraída das Evidências</a:t>
            </a:r>
          </a:p>
        </p:txBody>
      </p:sp>
      <p:sp>
        <p:nvSpPr>
          <p:cNvPr id="7" name="Retângulo 6"/>
          <p:cNvSpPr/>
          <p:nvPr/>
        </p:nvSpPr>
        <p:spPr>
          <a:xfrm>
            <a:off x="498764" y="2676390"/>
            <a:ext cx="8146471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Breve descrição do fato material sustentado pela evidência informada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9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O registro deve demonstrar a adequação e suficiência da evidência para sustentar o achado</a:t>
            </a:r>
          </a:p>
        </p:txBody>
      </p:sp>
    </p:spTree>
    <p:extLst>
      <p:ext uri="{BB962C8B-B14F-4D97-AF65-F5344CB8AC3E}">
        <p14:creationId xmlns:p14="http://schemas.microsoft.com/office/powerpoint/2010/main" val="358236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6288CD8-5873-43D0-9B79-C814677F9933}"/>
              </a:ext>
            </a:extLst>
          </p:cNvPr>
          <p:cNvSpPr/>
          <p:nvPr/>
        </p:nvSpPr>
        <p:spPr>
          <a:xfrm>
            <a:off x="941035" y="2065572"/>
            <a:ext cx="745724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As </a:t>
            </a:r>
            <a:r>
              <a:rPr lang="pt-BR" sz="2400" u="sng" dirty="0"/>
              <a:t>evidências</a:t>
            </a:r>
            <a:r>
              <a:rPr lang="pt-BR" sz="2400" dirty="0"/>
              <a:t> devem </a:t>
            </a:r>
          </a:p>
          <a:p>
            <a:endParaRPr lang="pt-BR" sz="1200" dirty="0"/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ser organizadas e referenciadas apropriadamente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suportar as conclusões expressas no relatório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/>
              <a:t>constituir informações: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/>
          </a:p>
        </p:txBody>
      </p:sp>
      <p:grpSp>
        <p:nvGrpSpPr>
          <p:cNvPr id="6" name="Agrupar 5">
            <a:extLst>
              <a:ext uri="{FF2B5EF4-FFF2-40B4-BE49-F238E27FC236}">
                <a16:creationId xmlns:a16="http://schemas.microsoft.com/office/drawing/2014/main" id="{E9B74F33-F75B-49CF-877E-8F77991430EE}"/>
              </a:ext>
            </a:extLst>
          </p:cNvPr>
          <p:cNvGrpSpPr/>
          <p:nvPr/>
        </p:nvGrpSpPr>
        <p:grpSpPr>
          <a:xfrm>
            <a:off x="1020497" y="3986070"/>
            <a:ext cx="6782981" cy="1502701"/>
            <a:chOff x="990383" y="3961066"/>
            <a:chExt cx="7115227" cy="1625363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id="{FADE52A1-3BB8-473A-A583-780C6B331F23}"/>
                </a:ext>
              </a:extLst>
            </p:cNvPr>
            <p:cNvSpPr/>
            <p:nvPr/>
          </p:nvSpPr>
          <p:spPr>
            <a:xfrm>
              <a:off x="990383" y="3961066"/>
              <a:ext cx="1625364" cy="1625363"/>
            </a:xfrm>
            <a:custGeom>
              <a:avLst/>
              <a:gdLst>
                <a:gd name="connsiteX0" fmla="*/ 0 w 1625363"/>
                <a:gd name="connsiteY0" fmla="*/ 812682 h 1625363"/>
                <a:gd name="connsiteX1" fmla="*/ 812682 w 1625363"/>
                <a:gd name="connsiteY1" fmla="*/ 0 h 1625363"/>
                <a:gd name="connsiteX2" fmla="*/ 1625364 w 1625363"/>
                <a:gd name="connsiteY2" fmla="*/ 812682 h 1625363"/>
                <a:gd name="connsiteX3" fmla="*/ 812682 w 1625363"/>
                <a:gd name="connsiteY3" fmla="*/ 1625364 h 1625363"/>
                <a:gd name="connsiteX4" fmla="*/ 0 w 1625363"/>
                <a:gd name="connsiteY4" fmla="*/ 812682 h 162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363" h="1625363">
                  <a:moveTo>
                    <a:pt x="0" y="812682"/>
                  </a:moveTo>
                  <a:cubicBezTo>
                    <a:pt x="0" y="363850"/>
                    <a:pt x="363850" y="0"/>
                    <a:pt x="812682" y="0"/>
                  </a:cubicBezTo>
                  <a:cubicBezTo>
                    <a:pt x="1261514" y="0"/>
                    <a:pt x="1625364" y="363850"/>
                    <a:pt x="1625364" y="812682"/>
                  </a:cubicBezTo>
                  <a:cubicBezTo>
                    <a:pt x="1625364" y="1261514"/>
                    <a:pt x="1261514" y="1625364"/>
                    <a:pt x="812682" y="1625364"/>
                  </a:cubicBezTo>
                  <a:cubicBezTo>
                    <a:pt x="363850" y="1625364"/>
                    <a:pt x="0" y="1261514"/>
                    <a:pt x="0" y="8126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08000" tIns="259619" rIns="108000" bIns="25961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kern="1200" dirty="0"/>
                <a:t>Suficientes</a:t>
              </a:r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02F54A71-1754-4903-8F57-2286E0A8F3CE}"/>
                </a:ext>
              </a:extLst>
            </p:cNvPr>
            <p:cNvSpPr/>
            <p:nvPr/>
          </p:nvSpPr>
          <p:spPr>
            <a:xfrm>
              <a:off x="2355865" y="3961066"/>
              <a:ext cx="1625363" cy="1625363"/>
            </a:xfrm>
            <a:custGeom>
              <a:avLst/>
              <a:gdLst>
                <a:gd name="connsiteX0" fmla="*/ 0 w 1625363"/>
                <a:gd name="connsiteY0" fmla="*/ 812682 h 1625363"/>
                <a:gd name="connsiteX1" fmla="*/ 812682 w 1625363"/>
                <a:gd name="connsiteY1" fmla="*/ 0 h 1625363"/>
                <a:gd name="connsiteX2" fmla="*/ 1625364 w 1625363"/>
                <a:gd name="connsiteY2" fmla="*/ 812682 h 1625363"/>
                <a:gd name="connsiteX3" fmla="*/ 812682 w 1625363"/>
                <a:gd name="connsiteY3" fmla="*/ 1625364 h 1625363"/>
                <a:gd name="connsiteX4" fmla="*/ 0 w 1625363"/>
                <a:gd name="connsiteY4" fmla="*/ 812682 h 162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363" h="1625363">
                  <a:moveTo>
                    <a:pt x="0" y="812682"/>
                  </a:moveTo>
                  <a:cubicBezTo>
                    <a:pt x="0" y="363850"/>
                    <a:pt x="363850" y="0"/>
                    <a:pt x="812682" y="0"/>
                  </a:cubicBezTo>
                  <a:cubicBezTo>
                    <a:pt x="1261514" y="0"/>
                    <a:pt x="1625364" y="363850"/>
                    <a:pt x="1625364" y="812682"/>
                  </a:cubicBezTo>
                  <a:cubicBezTo>
                    <a:pt x="1625364" y="1261514"/>
                    <a:pt x="1261514" y="1625364"/>
                    <a:pt x="812682" y="1625364"/>
                  </a:cubicBezTo>
                  <a:cubicBezTo>
                    <a:pt x="363850" y="1625364"/>
                    <a:pt x="0" y="1261514"/>
                    <a:pt x="0" y="8126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08000" tIns="259619" rIns="108000" bIns="25961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kern="1200" dirty="0"/>
                <a:t>Confiáveis</a:t>
              </a:r>
            </a:p>
          </p:txBody>
        </p:sp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98C6DE0A-FA75-4C2E-8589-0357C50DC649}"/>
                </a:ext>
              </a:extLst>
            </p:cNvPr>
            <p:cNvSpPr/>
            <p:nvPr/>
          </p:nvSpPr>
          <p:spPr>
            <a:xfrm>
              <a:off x="3739972" y="3961066"/>
              <a:ext cx="1625363" cy="1625363"/>
            </a:xfrm>
            <a:custGeom>
              <a:avLst/>
              <a:gdLst>
                <a:gd name="connsiteX0" fmla="*/ 0 w 1625363"/>
                <a:gd name="connsiteY0" fmla="*/ 812682 h 1625363"/>
                <a:gd name="connsiteX1" fmla="*/ 812682 w 1625363"/>
                <a:gd name="connsiteY1" fmla="*/ 0 h 1625363"/>
                <a:gd name="connsiteX2" fmla="*/ 1625364 w 1625363"/>
                <a:gd name="connsiteY2" fmla="*/ 812682 h 1625363"/>
                <a:gd name="connsiteX3" fmla="*/ 812682 w 1625363"/>
                <a:gd name="connsiteY3" fmla="*/ 1625364 h 1625363"/>
                <a:gd name="connsiteX4" fmla="*/ 0 w 1625363"/>
                <a:gd name="connsiteY4" fmla="*/ 812682 h 162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363" h="1625363">
                  <a:moveTo>
                    <a:pt x="0" y="812682"/>
                  </a:moveTo>
                  <a:cubicBezTo>
                    <a:pt x="0" y="363850"/>
                    <a:pt x="363850" y="0"/>
                    <a:pt x="812682" y="0"/>
                  </a:cubicBezTo>
                  <a:cubicBezTo>
                    <a:pt x="1261514" y="0"/>
                    <a:pt x="1625364" y="363850"/>
                    <a:pt x="1625364" y="812682"/>
                  </a:cubicBezTo>
                  <a:cubicBezTo>
                    <a:pt x="1625364" y="1261514"/>
                    <a:pt x="1261514" y="1625364"/>
                    <a:pt x="812682" y="1625364"/>
                  </a:cubicBezTo>
                  <a:cubicBezTo>
                    <a:pt x="363850" y="1625364"/>
                    <a:pt x="0" y="1261514"/>
                    <a:pt x="0" y="8126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08000" tIns="259619" rIns="108000" bIns="25961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kern="1200" dirty="0"/>
                <a:t>Fidedignas</a:t>
              </a:r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id="{54DD8775-C321-4B09-B416-3A805DC4EF6A}"/>
                </a:ext>
              </a:extLst>
            </p:cNvPr>
            <p:cNvSpPr/>
            <p:nvPr/>
          </p:nvSpPr>
          <p:spPr>
            <a:xfrm>
              <a:off x="5105453" y="3961066"/>
              <a:ext cx="1625363" cy="1625363"/>
            </a:xfrm>
            <a:custGeom>
              <a:avLst/>
              <a:gdLst>
                <a:gd name="connsiteX0" fmla="*/ 0 w 1625363"/>
                <a:gd name="connsiteY0" fmla="*/ 812682 h 1625363"/>
                <a:gd name="connsiteX1" fmla="*/ 812682 w 1625363"/>
                <a:gd name="connsiteY1" fmla="*/ 0 h 1625363"/>
                <a:gd name="connsiteX2" fmla="*/ 1625364 w 1625363"/>
                <a:gd name="connsiteY2" fmla="*/ 812682 h 1625363"/>
                <a:gd name="connsiteX3" fmla="*/ 812682 w 1625363"/>
                <a:gd name="connsiteY3" fmla="*/ 1625364 h 1625363"/>
                <a:gd name="connsiteX4" fmla="*/ 0 w 1625363"/>
                <a:gd name="connsiteY4" fmla="*/ 812682 h 162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363" h="1625363">
                  <a:moveTo>
                    <a:pt x="0" y="812682"/>
                  </a:moveTo>
                  <a:cubicBezTo>
                    <a:pt x="0" y="363850"/>
                    <a:pt x="363850" y="0"/>
                    <a:pt x="812682" y="0"/>
                  </a:cubicBezTo>
                  <a:cubicBezTo>
                    <a:pt x="1261514" y="0"/>
                    <a:pt x="1625364" y="363850"/>
                    <a:pt x="1625364" y="812682"/>
                  </a:cubicBezTo>
                  <a:cubicBezTo>
                    <a:pt x="1625364" y="1261514"/>
                    <a:pt x="1261514" y="1625364"/>
                    <a:pt x="812682" y="1625364"/>
                  </a:cubicBezTo>
                  <a:cubicBezTo>
                    <a:pt x="363850" y="1625364"/>
                    <a:pt x="0" y="1261514"/>
                    <a:pt x="0" y="8126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08000" tIns="259619" rIns="108000" bIns="25961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kern="1200" dirty="0"/>
                <a:t>Relevantes</a:t>
              </a:r>
            </a:p>
          </p:txBody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1C840561-8077-4D5E-8C27-FDC67B24C7B8}"/>
                </a:ext>
              </a:extLst>
            </p:cNvPr>
            <p:cNvSpPr/>
            <p:nvPr/>
          </p:nvSpPr>
          <p:spPr>
            <a:xfrm>
              <a:off x="6480247" y="3961066"/>
              <a:ext cx="1625363" cy="1625363"/>
            </a:xfrm>
            <a:custGeom>
              <a:avLst/>
              <a:gdLst>
                <a:gd name="connsiteX0" fmla="*/ 0 w 1625363"/>
                <a:gd name="connsiteY0" fmla="*/ 812682 h 1625363"/>
                <a:gd name="connsiteX1" fmla="*/ 812682 w 1625363"/>
                <a:gd name="connsiteY1" fmla="*/ 0 h 1625363"/>
                <a:gd name="connsiteX2" fmla="*/ 1625364 w 1625363"/>
                <a:gd name="connsiteY2" fmla="*/ 812682 h 1625363"/>
                <a:gd name="connsiteX3" fmla="*/ 812682 w 1625363"/>
                <a:gd name="connsiteY3" fmla="*/ 1625364 h 1625363"/>
                <a:gd name="connsiteX4" fmla="*/ 0 w 1625363"/>
                <a:gd name="connsiteY4" fmla="*/ 812682 h 1625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363" h="1625363">
                  <a:moveTo>
                    <a:pt x="0" y="812682"/>
                  </a:moveTo>
                  <a:cubicBezTo>
                    <a:pt x="0" y="363850"/>
                    <a:pt x="363850" y="0"/>
                    <a:pt x="812682" y="0"/>
                  </a:cubicBezTo>
                  <a:cubicBezTo>
                    <a:pt x="1261514" y="0"/>
                    <a:pt x="1625364" y="363850"/>
                    <a:pt x="1625364" y="812682"/>
                  </a:cubicBezTo>
                  <a:cubicBezTo>
                    <a:pt x="1625364" y="1261514"/>
                    <a:pt x="1261514" y="1625364"/>
                    <a:pt x="812682" y="1625364"/>
                  </a:cubicBezTo>
                  <a:cubicBezTo>
                    <a:pt x="363850" y="1625364"/>
                    <a:pt x="0" y="1261514"/>
                    <a:pt x="0" y="812682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108000" tIns="259619" rIns="108000" bIns="259619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kern="1200" dirty="0"/>
                <a:t>Úteis</a:t>
              </a:r>
            </a:p>
          </p:txBody>
        </p:sp>
      </p:grpSp>
      <p:sp>
        <p:nvSpPr>
          <p:cNvPr id="5" name="Retângulo 4">
            <a:extLst>
              <a:ext uri="{FF2B5EF4-FFF2-40B4-BE49-F238E27FC236}">
                <a16:creationId xmlns:a16="http://schemas.microsoft.com/office/drawing/2014/main" id="{498AEC0B-443E-448C-AC8F-2B82619B91C5}"/>
              </a:ext>
            </a:extLst>
          </p:cNvPr>
          <p:cNvSpPr/>
          <p:nvPr/>
        </p:nvSpPr>
        <p:spPr>
          <a:xfrm>
            <a:off x="404887" y="5815890"/>
            <a:ext cx="82940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>
                <a:solidFill>
                  <a:srgbClr val="FF0000"/>
                </a:solidFill>
              </a:rPr>
              <a:t>A decisão sobre o </a:t>
            </a:r>
            <a:r>
              <a:rPr lang="pt-BR" sz="2200" u="sng" dirty="0">
                <a:solidFill>
                  <a:srgbClr val="FF0000"/>
                </a:solidFill>
              </a:rPr>
              <a:t>tipo e a quantidade</a:t>
            </a:r>
            <a:r>
              <a:rPr lang="pt-BR" sz="2200" dirty="0">
                <a:solidFill>
                  <a:srgbClr val="FF0000"/>
                </a:solidFill>
              </a:rPr>
              <a:t> de evidências a serem obtidas deve se basear no </a:t>
            </a:r>
            <a:r>
              <a:rPr lang="pt-BR" sz="2200" u="sng" dirty="0">
                <a:solidFill>
                  <a:srgbClr val="FF0000"/>
                </a:solidFill>
              </a:rPr>
              <a:t>ceticismo</a:t>
            </a:r>
            <a:r>
              <a:rPr lang="pt-BR" sz="2200" dirty="0">
                <a:solidFill>
                  <a:srgbClr val="FF0000"/>
                </a:solidFill>
              </a:rPr>
              <a:t> e no </a:t>
            </a:r>
            <a:r>
              <a:rPr lang="pt-BR" sz="2200" u="sng" dirty="0">
                <a:solidFill>
                  <a:srgbClr val="FF0000"/>
                </a:solidFill>
              </a:rPr>
              <a:t>julgamento profissional</a:t>
            </a:r>
            <a:endParaRPr lang="pt-BR" sz="2200" dirty="0">
              <a:solidFill>
                <a:srgbClr val="FF0000"/>
              </a:solidFill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00A2258C-AE07-426B-845F-DF5F9AF2FB49}"/>
              </a:ext>
            </a:extLst>
          </p:cNvPr>
          <p:cNvSpPr txBox="1">
            <a:spLocks/>
          </p:cNvSpPr>
          <p:nvPr/>
        </p:nvSpPr>
        <p:spPr>
          <a:xfrm>
            <a:off x="364802" y="820457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Evidências</a:t>
            </a:r>
          </a:p>
          <a:p>
            <a:r>
              <a:rPr lang="pt-BR" altLang="pt-BR" sz="1800" b="1" dirty="0">
                <a:latin typeface="+mn-lt"/>
              </a:rPr>
              <a:t>(Manual de Orientações Técnicas, 5.3)</a:t>
            </a:r>
            <a:endParaRPr lang="pt-BR" altLang="pt-B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34694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grupar 8">
            <a:extLst>
              <a:ext uri="{FF2B5EF4-FFF2-40B4-BE49-F238E27FC236}">
                <a16:creationId xmlns:a16="http://schemas.microsoft.com/office/drawing/2014/main" id="{B71FF341-9F79-49E5-9C6E-A1805693DBD4}"/>
              </a:ext>
            </a:extLst>
          </p:cNvPr>
          <p:cNvGrpSpPr/>
          <p:nvPr/>
        </p:nvGrpSpPr>
        <p:grpSpPr>
          <a:xfrm>
            <a:off x="671701" y="1853640"/>
            <a:ext cx="7760440" cy="4629429"/>
            <a:chOff x="1524000" y="1784336"/>
            <a:chExt cx="6096000" cy="3289326"/>
          </a:xfrm>
        </p:grpSpPr>
        <p:sp>
          <p:nvSpPr>
            <p:cNvPr id="10" name="Retângulo 9">
              <a:extLst>
                <a:ext uri="{FF2B5EF4-FFF2-40B4-BE49-F238E27FC236}">
                  <a16:creationId xmlns:a16="http://schemas.microsoft.com/office/drawing/2014/main" id="{8EFDA808-DE6F-498D-9AFF-3CB11BA1DEAD}"/>
                </a:ext>
              </a:extLst>
            </p:cNvPr>
            <p:cNvSpPr/>
            <p:nvPr/>
          </p:nvSpPr>
          <p:spPr>
            <a:xfrm>
              <a:off x="2072640" y="2332836"/>
              <a:ext cx="5303520" cy="2740826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id="{59A65FBB-691B-48AC-AB68-9AA5873EDF33}"/>
                </a:ext>
              </a:extLst>
            </p:cNvPr>
            <p:cNvSpPr/>
            <p:nvPr/>
          </p:nvSpPr>
          <p:spPr>
            <a:xfrm>
              <a:off x="2231136" y="2653379"/>
              <a:ext cx="2462784" cy="2344743"/>
            </a:xfrm>
            <a:custGeom>
              <a:avLst/>
              <a:gdLst>
                <a:gd name="connsiteX0" fmla="*/ 0 w 2462784"/>
                <a:gd name="connsiteY0" fmla="*/ 0 h 2344743"/>
                <a:gd name="connsiteX1" fmla="*/ 2462784 w 2462784"/>
                <a:gd name="connsiteY1" fmla="*/ 0 h 2344743"/>
                <a:gd name="connsiteX2" fmla="*/ 2462784 w 2462784"/>
                <a:gd name="connsiteY2" fmla="*/ 2344743 h 2344743"/>
                <a:gd name="connsiteX3" fmla="*/ 0 w 2462784"/>
                <a:gd name="connsiteY3" fmla="*/ 2344743 h 2344743"/>
                <a:gd name="connsiteX4" fmla="*/ 0 w 2462784"/>
                <a:gd name="connsiteY4" fmla="*/ 0 h 2344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2784" h="2344743">
                  <a:moveTo>
                    <a:pt x="0" y="0"/>
                  </a:moveTo>
                  <a:lnTo>
                    <a:pt x="2462784" y="0"/>
                  </a:lnTo>
                  <a:lnTo>
                    <a:pt x="2462784" y="2344743"/>
                  </a:lnTo>
                  <a:lnTo>
                    <a:pt x="0" y="23447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118110" numCol="1" spcCol="1270" anchor="t" anchorCtr="0">
              <a:noAutofit/>
            </a:bodyPr>
            <a:lstStyle/>
            <a:p>
              <a:pPr marL="0" lvl="0" indent="0" algn="l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6200" kern="1200"/>
            </a:p>
          </p:txBody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6A4BE214-8E90-47BB-ADE9-C7011552CBEB}"/>
                </a:ext>
              </a:extLst>
            </p:cNvPr>
            <p:cNvSpPr/>
            <p:nvPr/>
          </p:nvSpPr>
          <p:spPr>
            <a:xfrm>
              <a:off x="4748784" y="2653379"/>
              <a:ext cx="2462784" cy="2344743"/>
            </a:xfrm>
            <a:custGeom>
              <a:avLst/>
              <a:gdLst>
                <a:gd name="connsiteX0" fmla="*/ 0 w 2462784"/>
                <a:gd name="connsiteY0" fmla="*/ 0 h 2344743"/>
                <a:gd name="connsiteX1" fmla="*/ 2462784 w 2462784"/>
                <a:gd name="connsiteY1" fmla="*/ 0 h 2344743"/>
                <a:gd name="connsiteX2" fmla="*/ 2462784 w 2462784"/>
                <a:gd name="connsiteY2" fmla="*/ 2344743 h 2344743"/>
                <a:gd name="connsiteX3" fmla="*/ 0 w 2462784"/>
                <a:gd name="connsiteY3" fmla="*/ 2344743 h 2344743"/>
                <a:gd name="connsiteX4" fmla="*/ 0 w 2462784"/>
                <a:gd name="connsiteY4" fmla="*/ 0 h 2344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2784" h="2344743">
                  <a:moveTo>
                    <a:pt x="0" y="0"/>
                  </a:moveTo>
                  <a:lnTo>
                    <a:pt x="2462784" y="0"/>
                  </a:lnTo>
                  <a:lnTo>
                    <a:pt x="2462784" y="2344743"/>
                  </a:lnTo>
                  <a:lnTo>
                    <a:pt x="0" y="23447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110" tIns="118110" rIns="118110" bIns="118110" numCol="1" spcCol="1270" anchor="t" anchorCtr="0">
              <a:noAutofit/>
            </a:bodyPr>
            <a:lstStyle/>
            <a:p>
              <a:pPr marL="0" lvl="0" indent="0" algn="l" defTabSz="2755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BR" sz="6200" kern="1200"/>
            </a:p>
          </p:txBody>
        </p:sp>
        <p:sp>
          <p:nvSpPr>
            <p:cNvPr id="13" name="Cruz 12">
              <a:extLst>
                <a:ext uri="{FF2B5EF4-FFF2-40B4-BE49-F238E27FC236}">
                  <a16:creationId xmlns:a16="http://schemas.microsoft.com/office/drawing/2014/main" id="{5726FEE5-FF67-45B8-9460-0C9D00B45881}"/>
                </a:ext>
              </a:extLst>
            </p:cNvPr>
            <p:cNvSpPr/>
            <p:nvPr/>
          </p:nvSpPr>
          <p:spPr>
            <a:xfrm>
              <a:off x="1524000" y="1784336"/>
              <a:ext cx="1036320" cy="1036320"/>
            </a:xfrm>
            <a:prstGeom prst="plus">
              <a:avLst>
                <a:gd name="adj" fmla="val 3281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5EA42983-3D82-4EBC-BA22-182E8AADDDB6}"/>
                </a:ext>
              </a:extLst>
            </p:cNvPr>
            <p:cNvSpPr/>
            <p:nvPr/>
          </p:nvSpPr>
          <p:spPr>
            <a:xfrm>
              <a:off x="6644640" y="2157022"/>
              <a:ext cx="975360" cy="334247"/>
            </a:xfrm>
            <a:prstGeom prst="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Conector reto 14">
              <a:extLst>
                <a:ext uri="{FF2B5EF4-FFF2-40B4-BE49-F238E27FC236}">
                  <a16:creationId xmlns:a16="http://schemas.microsoft.com/office/drawing/2014/main" id="{E94DB2F3-D351-440B-82EB-076562565777}"/>
                </a:ext>
              </a:extLst>
            </p:cNvPr>
            <p:cNvSpPr/>
            <p:nvPr/>
          </p:nvSpPr>
          <p:spPr>
            <a:xfrm>
              <a:off x="4724400" y="2658393"/>
              <a:ext cx="609" cy="2239456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EE8A4D0-386C-4ABF-BD7C-C788FC3E429B}"/>
              </a:ext>
            </a:extLst>
          </p:cNvPr>
          <p:cNvSpPr txBox="1"/>
          <p:nvPr/>
        </p:nvSpPr>
        <p:spPr>
          <a:xfrm>
            <a:off x="1549498" y="3232134"/>
            <a:ext cx="315763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Terceiros independentes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Processo/sistema com controle eficazes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Diretamente pelo auditor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Documentação original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Corroborada por outras fontes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F1F6EC0-9238-4023-977E-B8F1D2563EB6}"/>
              </a:ext>
            </a:extLst>
          </p:cNvPr>
          <p:cNvSpPr txBox="1"/>
          <p:nvPr/>
        </p:nvSpPr>
        <p:spPr>
          <a:xfrm>
            <a:off x="4841951" y="3232134"/>
            <a:ext cx="31654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Fornecida pelo auditado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Processo/sistema sem controle eficazes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Indiretamente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Cópias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Fonte única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83D1BF8-B1D2-45B9-994E-4745C3064C4D}"/>
              </a:ext>
            </a:extLst>
          </p:cNvPr>
          <p:cNvSpPr txBox="1">
            <a:spLocks/>
          </p:cNvSpPr>
          <p:nvPr/>
        </p:nvSpPr>
        <p:spPr>
          <a:xfrm>
            <a:off x="364802" y="820457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Evidências</a:t>
            </a:r>
          </a:p>
          <a:p>
            <a:r>
              <a:rPr lang="pt-BR" altLang="pt-BR" sz="1800" b="1" dirty="0">
                <a:latin typeface="+mn-lt"/>
              </a:rPr>
              <a:t>(Manual de Orientações Técnicas, 5.3)</a:t>
            </a:r>
            <a:endParaRPr lang="pt-BR" altLang="pt-BR" sz="1800" dirty="0"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0AD4656-1310-4CB4-9F23-B7512E44C6BD}"/>
              </a:ext>
            </a:extLst>
          </p:cNvPr>
          <p:cNvSpPr txBox="1"/>
          <p:nvPr/>
        </p:nvSpPr>
        <p:spPr>
          <a:xfrm>
            <a:off x="2446766" y="2235205"/>
            <a:ext cx="42879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Grau de Persuasão</a:t>
            </a:r>
          </a:p>
        </p:txBody>
      </p:sp>
    </p:spTree>
    <p:extLst>
      <p:ext uri="{BB962C8B-B14F-4D97-AF65-F5344CB8AC3E}">
        <p14:creationId xmlns:p14="http://schemas.microsoft.com/office/powerpoint/2010/main" val="846980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</a:t>
            </a:r>
          </a:p>
        </p:txBody>
      </p:sp>
      <p:sp>
        <p:nvSpPr>
          <p:cNvPr id="4" name="Retângulo 3"/>
          <p:cNvSpPr/>
          <p:nvPr/>
        </p:nvSpPr>
        <p:spPr>
          <a:xfrm>
            <a:off x="446366" y="2050720"/>
            <a:ext cx="850937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Fator gerador do achado para cuja eliminação ou mitigação (nos casos de não-conformidade), preferencialmente, devem ser direcionadas as recomendações de auditoria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Deficiências nos controles internos?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A descrição da causa deve considerar sua fonte e sua vulnerabilidade</a:t>
            </a:r>
          </a:p>
        </p:txBody>
      </p:sp>
    </p:spTree>
    <p:extLst>
      <p:ext uri="{BB962C8B-B14F-4D97-AF65-F5344CB8AC3E}">
        <p14:creationId xmlns:p14="http://schemas.microsoft.com/office/powerpoint/2010/main" val="41757462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288924" y="768350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A7CEF08-B9DE-4B72-A833-1176A3927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152191"/>
              </p:ext>
            </p:extLst>
          </p:nvPr>
        </p:nvGraphicFramePr>
        <p:xfrm>
          <a:off x="1885949" y="1291720"/>
          <a:ext cx="6905625" cy="4938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067">
                  <a:extLst>
                    <a:ext uri="{9D8B030D-6E8A-4147-A177-3AD203B41FA5}">
                      <a16:colId xmlns:a16="http://schemas.microsoft.com/office/drawing/2014/main" val="4258937819"/>
                    </a:ext>
                  </a:extLst>
                </a:gridCol>
                <a:gridCol w="5070558">
                  <a:extLst>
                    <a:ext uri="{9D8B030D-6E8A-4147-A177-3AD203B41FA5}">
                      <a16:colId xmlns:a16="http://schemas.microsoft.com/office/drawing/2014/main" val="999496347"/>
                    </a:ext>
                  </a:extLst>
                </a:gridCol>
              </a:tblGrid>
              <a:tr h="27495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CAUSA = FONTES + VULNERABILIDADES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46408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FONTES DE RISCO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VULNERABILIDADES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735422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Pessoas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Em número insuficiente; sem capacitação; perfil inadequado; desmotivadas, alta rotatividade, propensas a desvios éticos e/ou fraudes</a:t>
                      </a:r>
                      <a:endParaRPr lang="pt-BR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898622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Processos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Mal concebidos (exemplo: fluxo, desenho); sem manuais ou instruções formalizadas (procedimentos, documentos padronizados); sem segregação de funções, sem transparência</a:t>
                      </a:r>
                      <a:endParaRPr lang="pt-BR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71828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Sistemas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Obsoletos; sem manuais de operação; sem integração com outros sistemas; inexistência de controles de acesso lógico/backups, baixo grau de automação</a:t>
                      </a:r>
                      <a:endParaRPr lang="pt-BR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9254126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Infraestrutura Física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Localização inadequada; instalações ou leiaute inadequados; inexistência de controles de acesso físico</a:t>
                      </a:r>
                      <a:endParaRPr lang="pt-BR" sz="17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0463803"/>
                  </a:ext>
                </a:extLst>
              </a:tr>
              <a:tr h="401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 Tecnologia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Técnica ultrapassada/produto obsoleto; falta de investimento em TI; Tecnologia sem proteção de patentes; processo produtivo sem proteção contraespionagem, controles insuficientes sobre a transferência de dados</a:t>
                      </a:r>
                      <a:endParaRPr lang="pt-BR" sz="17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115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359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288924" y="768350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A7CEF08-B9DE-4B72-A833-1176A3927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535265"/>
              </p:ext>
            </p:extLst>
          </p:nvPr>
        </p:nvGraphicFramePr>
        <p:xfrm>
          <a:off x="602672" y="1525515"/>
          <a:ext cx="8197561" cy="4938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1827">
                  <a:extLst>
                    <a:ext uri="{9D8B030D-6E8A-4147-A177-3AD203B41FA5}">
                      <a16:colId xmlns:a16="http://schemas.microsoft.com/office/drawing/2014/main" val="4258937819"/>
                    </a:ext>
                  </a:extLst>
                </a:gridCol>
                <a:gridCol w="7085734">
                  <a:extLst>
                    <a:ext uri="{9D8B030D-6E8A-4147-A177-3AD203B41FA5}">
                      <a16:colId xmlns:a16="http://schemas.microsoft.com/office/drawing/2014/main" val="999496347"/>
                    </a:ext>
                  </a:extLst>
                </a:gridCol>
              </a:tblGrid>
              <a:tr h="27495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CAUSA = FONTES + VULNERABILIDADES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46408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FONTES DE RISCO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VULNERABILIDADES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735422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Eventos externos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Ambientais</a:t>
                      </a: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: Mudança climática brusca; incêndio, inundação, epidemia.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Econômicos</a:t>
                      </a: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: oscilações de juros, de câmbio e de preços, contingenciamento, queda de arrecadação, crise de credibilidade, elevação ou redução da carga tributária.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Políticos</a:t>
                      </a: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: novas leis e regulamentos, restrição de acesso a mercados estrangeiros, ações de responsabilidade de outros gestores; "guerra fiscal" entre estados, conflitos militares, divergências diplomáticas.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Sociais</a:t>
                      </a: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: alterações nas condições sociais e demográficas ou nos costumes sociais, alterações nas demandas sociais, paralisações das atividades, aumento do desemprego.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Tecnológicos</a:t>
                      </a: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: novas formas de comércio eletrônico, alterações na disponibilização de dados, reduções ou aumento de custo de infraestrutura, aumento da demanda de serviços com base em tecnologia, ataques cibernéticos.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Infraestrutura: estado de conservação das vias de acesso; distância de portos e aeroportos; interrupções no abastecimento de água, energia elétrica, serviços de telefonia; aumento nas tarifas de água, energia elétrica, serviços de telefonia.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Legais/jurídicos</a:t>
                      </a:r>
                      <a:r>
                        <a:rPr lang="pt-BR" sz="16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: novas leis e normas reguladoras; novos regulamentos; alterações na jurisprudência de tribunais; ações judiciais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898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73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74B6C30E-5121-4A74-BCB9-BF25E72C5892}"/>
              </a:ext>
            </a:extLst>
          </p:cNvPr>
          <p:cNvSpPr txBox="1"/>
          <p:nvPr/>
        </p:nvSpPr>
        <p:spPr>
          <a:xfrm>
            <a:off x="749517" y="2403701"/>
            <a:ext cx="8022489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/>
              <a:t>Resultado da </a:t>
            </a:r>
            <a:r>
              <a:rPr lang="pt-BR" sz="2600" u="sng" dirty="0"/>
              <a:t>comparação</a:t>
            </a:r>
            <a:r>
              <a:rPr lang="pt-BR" sz="2600" dirty="0"/>
              <a:t> entre critério X condição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/>
              <a:t>Relatório = registros relevantes</a:t>
            </a:r>
            <a:endParaRPr lang="pt-BR" sz="26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/>
              <a:t>Deve ser sustentado por </a:t>
            </a:r>
            <a:r>
              <a:rPr lang="pt-BR" sz="2600" u="sng" dirty="0"/>
              <a:t>evidências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/>
              <a:t>Pode indicar </a:t>
            </a:r>
            <a:r>
              <a:rPr lang="pt-BR" sz="2600" u="sng" dirty="0"/>
              <a:t>conformidade ou não-conformidade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600" dirty="0"/>
              <a:t>Pode registrar </a:t>
            </a:r>
            <a:r>
              <a:rPr lang="pt-BR" sz="2600" u="sng" dirty="0"/>
              <a:t>oportunidades</a:t>
            </a:r>
            <a:r>
              <a:rPr lang="pt-BR" sz="2600" dirty="0"/>
              <a:t> de melhoria ou </a:t>
            </a:r>
            <a:r>
              <a:rPr lang="pt-BR" sz="2600" u="sng" dirty="0"/>
              <a:t>boas práticas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6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F3B2492A-F44B-434F-ACEF-A57E4A6FF381}"/>
              </a:ext>
            </a:extLst>
          </p:cNvPr>
          <p:cNvSpPr txBox="1">
            <a:spLocks/>
          </p:cNvSpPr>
          <p:nvPr/>
        </p:nvSpPr>
        <p:spPr>
          <a:xfrm>
            <a:off x="364802" y="820457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Achado</a:t>
            </a:r>
          </a:p>
          <a:p>
            <a:r>
              <a:rPr lang="pt-BR" altLang="pt-BR" sz="1800" b="1" dirty="0">
                <a:latin typeface="+mn-lt"/>
              </a:rPr>
              <a:t>(Manual de Orientações Técnicas, 5.4)</a:t>
            </a:r>
            <a:endParaRPr lang="pt-BR" altLang="pt-B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553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288924" y="768350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A7CEF08-B9DE-4B72-A833-1176A3927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3701"/>
              </p:ext>
            </p:extLst>
          </p:nvPr>
        </p:nvGraphicFramePr>
        <p:xfrm>
          <a:off x="1885949" y="1250156"/>
          <a:ext cx="6905625" cy="44202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067">
                  <a:extLst>
                    <a:ext uri="{9D8B030D-6E8A-4147-A177-3AD203B41FA5}">
                      <a16:colId xmlns:a16="http://schemas.microsoft.com/office/drawing/2014/main" val="4258937819"/>
                    </a:ext>
                  </a:extLst>
                </a:gridCol>
                <a:gridCol w="5070558">
                  <a:extLst>
                    <a:ext uri="{9D8B030D-6E8A-4147-A177-3AD203B41FA5}">
                      <a16:colId xmlns:a16="http://schemas.microsoft.com/office/drawing/2014/main" val="999496347"/>
                    </a:ext>
                  </a:extLst>
                </a:gridCol>
              </a:tblGrid>
              <a:tr h="27495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CAUSA = FONTES + VULNERABILIDADES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464085"/>
                  </a:ext>
                </a:extLst>
              </a:tr>
              <a:tr h="225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FONTES DE RISCO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VULNERABILIDADES</a:t>
                      </a:r>
                      <a:endParaRPr lang="pt-BR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4735422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Governança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Competências e responsabilidades não identificadas ou desrespeitadas; centralização ou descentralização excessiva de responsabilidades; delegações exorbitantes; falta de definição de estratégia de controle para avaliar, direcionar e monitorar a atuação da gestão; deficiência nos fluxos de informação e comunicação; produção e/ou disponibilização de informações, que tenham como finalidade apoiar a tomada de decisão, incompletas, imprecisas ou obscuras; pressão competitiva; falta de rodízio de pessoal; falta de formalização de instruções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9898622"/>
                  </a:ext>
                </a:extLst>
              </a:tr>
              <a:tr h="3073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Planejamento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Ausência de planejamento. Planejamento elaborado sem embasamento técnico ou em desacordo com as normas vigentes, objetivos e estratégias inadequados, em desacordo com a realidade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1171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60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213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pt-BR" b="1" dirty="0"/>
              <a:t>Orientação Prática IIA 2410-1:</a:t>
            </a:r>
          </a:p>
          <a:p>
            <a:pPr marL="0" indent="0" eaLnBrk="1" hangingPunct="1">
              <a:buFontTx/>
              <a:buNone/>
              <a:defRPr/>
            </a:pPr>
            <a:endParaRPr lang="pt-BR" sz="1300" i="1" dirty="0"/>
          </a:p>
          <a:p>
            <a:pPr marL="0" indent="0" algn="ctr" eaLnBrk="1" hangingPunct="1">
              <a:buFontTx/>
              <a:buNone/>
              <a:defRPr/>
            </a:pPr>
            <a:r>
              <a:rPr lang="pt-BR" i="1" dirty="0"/>
              <a:t>A razão para a diferença entre as condições esperadas e reais.</a:t>
            </a:r>
            <a:endParaRPr lang="pt-BR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EEC762-C87A-46C2-868C-A6BB287A6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495800"/>
            <a:ext cx="8382000" cy="9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996600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00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b="1" kern="0" dirty="0">
                <a:solidFill>
                  <a:schemeClr val="bg2">
                    <a:lumMod val="50000"/>
                  </a:schemeClr>
                </a:solidFill>
              </a:rPr>
              <a:t>“Por quê?”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E0472E-63AA-4699-97C3-D064B6E1FBCB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</a:t>
            </a:r>
          </a:p>
        </p:txBody>
      </p:sp>
    </p:spTree>
    <p:extLst>
      <p:ext uri="{BB962C8B-B14F-4D97-AF65-F5344CB8AC3E}">
        <p14:creationId xmlns:p14="http://schemas.microsoft.com/office/powerpoint/2010/main" val="2928440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09600" y="2698378"/>
            <a:ext cx="8382000" cy="3657600"/>
          </a:xfrm>
        </p:spPr>
        <p:txBody>
          <a:bodyPr/>
          <a:lstStyle/>
          <a:p>
            <a:r>
              <a:rPr lang="pt-BR" dirty="0"/>
              <a:t>Prevenir a recorrência da condição</a:t>
            </a:r>
          </a:p>
          <a:p>
            <a:endParaRPr lang="pt-BR" sz="900" dirty="0"/>
          </a:p>
          <a:p>
            <a:r>
              <a:rPr lang="pt-BR" dirty="0"/>
              <a:t>Busca da causa que seja passível de ações corretivas</a:t>
            </a:r>
          </a:p>
          <a:p>
            <a:endParaRPr lang="pt-BR" sz="900" dirty="0"/>
          </a:p>
          <a:p>
            <a:r>
              <a:rPr lang="pt-BR" dirty="0"/>
              <a:t>Causa raiz: pergunte “por quê?”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4F3A28A2-A932-4B73-A5BB-9A813F21AAE6}"/>
              </a:ext>
            </a:extLst>
          </p:cNvPr>
          <p:cNvSpPr txBox="1">
            <a:spLocks/>
          </p:cNvSpPr>
          <p:nvPr/>
        </p:nvSpPr>
        <p:spPr>
          <a:xfrm>
            <a:off x="293967" y="954928"/>
            <a:ext cx="8625915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 </a:t>
            </a:r>
          </a:p>
          <a:p>
            <a:r>
              <a:rPr lang="pt-BR" altLang="pt-BR" sz="3600" b="1" dirty="0">
                <a:latin typeface="+mn-lt"/>
              </a:rPr>
              <a:t>               </a:t>
            </a:r>
            <a:r>
              <a:rPr lang="pt-BR" altLang="pt-BR" sz="3600" dirty="0">
                <a:latin typeface="+mn-lt"/>
              </a:rPr>
              <a:t>Importância da identificação</a:t>
            </a:r>
          </a:p>
        </p:txBody>
      </p:sp>
    </p:spTree>
    <p:extLst>
      <p:ext uri="{BB962C8B-B14F-4D97-AF65-F5344CB8AC3E}">
        <p14:creationId xmlns:p14="http://schemas.microsoft.com/office/powerpoint/2010/main" val="2652078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29891" y="2299448"/>
            <a:ext cx="806375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Orientação Prática IIA 2320-2 – Análise da Causa Raiz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3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Técnica dos </a:t>
            </a:r>
            <a:r>
              <a:rPr kumimoji="0" lang="pt-BR" sz="2300" b="0" i="0" u="sng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“5 porquês”</a:t>
            </a:r>
            <a:r>
              <a:rPr kumimoji="0" lang="pt-BR" sz="2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para identificação da causa raiz: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3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3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r>
              <a:rPr kumimoji="0" lang="pt-BR" sz="23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O funcionário caiu. </a:t>
            </a:r>
            <a:r>
              <a:rPr kumimoji="0" lang="pt-BR" sz="2300" b="1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Por quê?</a:t>
            </a:r>
            <a:r>
              <a:rPr kumimoji="0" lang="pt-BR" sz="23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Por causa do óleo no chão. </a:t>
            </a:r>
            <a:r>
              <a:rPr kumimoji="0" lang="pt-BR" sz="2300" b="1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Por quê?</a:t>
            </a:r>
            <a:r>
              <a:rPr kumimoji="0" lang="pt-BR" sz="23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Por causa de uma peça quebrada. </a:t>
            </a:r>
            <a:r>
              <a:rPr kumimoji="0" lang="pt-BR" sz="2300" b="1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Por quê?</a:t>
            </a:r>
            <a:r>
              <a:rPr kumimoji="0" lang="pt-BR" sz="23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Por que a peça tem falhado. </a:t>
            </a:r>
            <a:r>
              <a:rPr kumimoji="0" lang="pt-BR" sz="2300" b="1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Por quê?</a:t>
            </a:r>
            <a:r>
              <a:rPr kumimoji="0" lang="pt-BR" sz="2300" b="0" i="1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Por causa da política de restrição de gastos com manutenção”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3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2A3EEB7-DD2F-4F08-A658-2731021A39B8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Causa</a:t>
            </a:r>
          </a:p>
          <a:p>
            <a:r>
              <a:rPr lang="pt-BR" altLang="pt-BR" sz="3200" b="1" dirty="0">
                <a:latin typeface="+mn-lt"/>
              </a:rPr>
              <a:t>                  </a:t>
            </a:r>
            <a:r>
              <a:rPr lang="pt-BR" altLang="pt-BR" sz="3600" dirty="0">
                <a:latin typeface="+mn-lt"/>
              </a:rPr>
              <a:t>Identificação</a:t>
            </a:r>
          </a:p>
        </p:txBody>
      </p:sp>
    </p:spTree>
    <p:extLst>
      <p:ext uri="{BB962C8B-B14F-4D97-AF65-F5344CB8AC3E}">
        <p14:creationId xmlns:p14="http://schemas.microsoft.com/office/powerpoint/2010/main" val="691907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29936" y="2211607"/>
            <a:ext cx="803217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Possibilita demonstrar a relevância do achado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Liga a questão de auditoria aos objetivos da organização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Mantém o foco no risco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Ajuda leitores menos técnicos a entender as implicações das causas e condições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Facilita a persuasão do cliente/auditado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Efeitos (consequência)</a:t>
            </a:r>
          </a:p>
        </p:txBody>
      </p:sp>
    </p:spTree>
    <p:extLst>
      <p:ext uri="{BB962C8B-B14F-4D97-AF65-F5344CB8AC3E}">
        <p14:creationId xmlns:p14="http://schemas.microsoft.com/office/powerpoint/2010/main" val="1549382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068" y="2330823"/>
            <a:ext cx="8153400" cy="311971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eaLnBrk="1" hangingPunct="1">
              <a:buFontTx/>
              <a:buNone/>
              <a:defRPr/>
            </a:pPr>
            <a:r>
              <a:rPr lang="pt-BR" sz="4100" b="1" dirty="0"/>
              <a:t>Orientação Prática IIA 2410-1:</a:t>
            </a:r>
          </a:p>
          <a:p>
            <a:pPr marL="0" indent="0" eaLnBrk="1" hangingPunct="1">
              <a:buFontTx/>
              <a:buNone/>
              <a:defRPr/>
            </a:pPr>
            <a:endParaRPr lang="pt-BR" sz="1300" i="1" dirty="0"/>
          </a:p>
          <a:p>
            <a:pPr marL="0" indent="0" eaLnBrk="1" hangingPunct="1">
              <a:buFontTx/>
              <a:buNone/>
              <a:defRPr/>
            </a:pPr>
            <a:r>
              <a:rPr lang="pt-BR" i="1" dirty="0"/>
              <a:t>O </a:t>
            </a:r>
            <a:r>
              <a:rPr lang="pt-BR" i="1" u="sng" dirty="0"/>
              <a:t>risco ou exposição </a:t>
            </a:r>
            <a:r>
              <a:rPr lang="pt-BR" i="1" dirty="0"/>
              <a:t>a que a organização e/ou outros fica(m) sujeito(s) devido à “condição” não ser consistente com o(s) “critério(s)”.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2EB8BA-882B-449C-BD07-1693ED01E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468" y="5673721"/>
            <a:ext cx="838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996600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336600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5pPr>
            <a:lvl6pPr marL="22288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6pPr>
            <a:lvl7pPr marL="26860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7pPr>
            <a:lvl8pPr marL="31432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8pPr>
            <a:lvl9pPr marL="360045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9900"/>
                </a:solidFill>
                <a:latin typeface="+mn-lt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pt-BR" sz="4100" b="1" kern="0" dirty="0">
                <a:solidFill>
                  <a:schemeClr val="bg2">
                    <a:lumMod val="50000"/>
                  </a:schemeClr>
                </a:solidFill>
              </a:rPr>
              <a:t>“E daí?”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8BED2A-4DBF-4361-9117-681F318F6372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Efeitos (consequência)</a:t>
            </a:r>
          </a:p>
        </p:txBody>
      </p:sp>
    </p:spTree>
    <p:extLst>
      <p:ext uri="{BB962C8B-B14F-4D97-AF65-F5344CB8AC3E}">
        <p14:creationId xmlns:p14="http://schemas.microsoft.com/office/powerpoint/2010/main" val="591659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3886" y="2698173"/>
            <a:ext cx="7218794" cy="3200400"/>
          </a:xfrm>
        </p:spPr>
        <p:txBody>
          <a:bodyPr/>
          <a:lstStyle/>
          <a:p>
            <a:pPr eaLnBrk="1" hangingPunct="1"/>
            <a:r>
              <a:rPr lang="pt-BR" sz="3000" dirty="0"/>
              <a:t>Efeito pontual</a:t>
            </a:r>
            <a:endParaRPr lang="pt-BR" sz="3000" u="sng" dirty="0"/>
          </a:p>
          <a:p>
            <a:pPr eaLnBrk="1" hangingPunct="1"/>
            <a:endParaRPr lang="pt-BR" sz="1500" u="sng" dirty="0"/>
          </a:p>
          <a:p>
            <a:pPr eaLnBrk="1" hangingPunct="1"/>
            <a:r>
              <a:rPr lang="pt-BR" sz="3000" dirty="0"/>
              <a:t>Efeito cumulativo sobre o </a:t>
            </a:r>
            <a:r>
              <a:rPr lang="pt-BR" sz="3000" u="sng" dirty="0"/>
              <a:t>processo</a:t>
            </a:r>
          </a:p>
          <a:p>
            <a:pPr eaLnBrk="1" hangingPunct="1"/>
            <a:endParaRPr lang="pt-BR" sz="1500" dirty="0"/>
          </a:p>
          <a:p>
            <a:pPr eaLnBrk="1" hangingPunct="1"/>
            <a:r>
              <a:rPr lang="pt-BR" sz="3000" dirty="0"/>
              <a:t>Efeito cumulativo sobre a </a:t>
            </a:r>
            <a:r>
              <a:rPr lang="pt-BR" sz="3000" u="sng" dirty="0"/>
              <a:t>unidade</a:t>
            </a:r>
          </a:p>
          <a:p>
            <a:pPr eaLnBrk="1" hangingPunct="1"/>
            <a:endParaRPr lang="pt-BR" sz="1500" dirty="0"/>
          </a:p>
          <a:p>
            <a:pPr eaLnBrk="1" hangingPunct="1"/>
            <a:r>
              <a:rPr lang="pt-BR" sz="3000" dirty="0"/>
              <a:t>Efeito </a:t>
            </a:r>
            <a:r>
              <a:rPr lang="pt-BR" sz="3000" u="sng" dirty="0"/>
              <a:t>sistêmico</a:t>
            </a:r>
            <a:r>
              <a:rPr lang="pt-BR" sz="3000" dirty="0"/>
              <a:t>, de alto nível</a:t>
            </a:r>
          </a:p>
          <a:p>
            <a:pPr eaLnBrk="1" hangingPunct="1"/>
            <a:endParaRPr lang="pt-BR" sz="30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115BF48-AB90-4217-AF00-C41480CE64CB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Efeitos (consequência)</a:t>
            </a:r>
          </a:p>
          <a:p>
            <a:r>
              <a:rPr lang="pt-BR" sz="3600" dirty="0"/>
              <a:t>Níveis de Impacto</a:t>
            </a:r>
            <a:endParaRPr lang="pt-BR" altLang="pt-BR" sz="3600" b="1" dirty="0">
              <a:latin typeface="+mn-lt"/>
            </a:endParaRPr>
          </a:p>
        </p:txBody>
      </p:sp>
      <p:sp>
        <p:nvSpPr>
          <p:cNvPr id="2" name="Seta: para Baixo 1">
            <a:extLst>
              <a:ext uri="{FF2B5EF4-FFF2-40B4-BE49-F238E27FC236}">
                <a16:creationId xmlns:a16="http://schemas.microsoft.com/office/drawing/2014/main" id="{5904F022-6020-4B95-95D3-7D07339DC45B}"/>
              </a:ext>
            </a:extLst>
          </p:cNvPr>
          <p:cNvSpPr/>
          <p:nvPr/>
        </p:nvSpPr>
        <p:spPr>
          <a:xfrm>
            <a:off x="675413" y="2815933"/>
            <a:ext cx="1402770" cy="31484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09941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44236" y="2117274"/>
            <a:ext cx="765772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500" dirty="0"/>
              <a:t>Ações identificadas e avaliadas em outros trabalhos de auditoria que, comprovadamente, levam a bom desempenho e poderiam subsidiar a proposta de recomendações para o trabalho atual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500" dirty="0"/>
              <a:t>Tem como objetivo demonstrar a pertinência e eficácia da recomendação proposta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Boas Práticas</a:t>
            </a:r>
          </a:p>
        </p:txBody>
      </p:sp>
    </p:spTree>
    <p:extLst>
      <p:ext uri="{BB962C8B-B14F-4D97-AF65-F5344CB8AC3E}">
        <p14:creationId xmlns:p14="http://schemas.microsoft.com/office/powerpoint/2010/main" val="29792161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19546" y="2086101"/>
            <a:ext cx="7979844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Foco nas causas e/ou consequências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5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5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Devem valorizar o caráter estratégico da auditoria e do relatório emitido pela CGU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5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800" dirty="0"/>
              <a:t>Assuntos de menor relevância devem ser comunicados por outros mecanismos (NA, NT, Ofício, </a:t>
            </a:r>
            <a:r>
              <a:rPr lang="pt-BR" sz="2800" dirty="0" err="1"/>
              <a:t>etc</a:t>
            </a:r>
            <a:r>
              <a:rPr lang="pt-BR" sz="2800" dirty="0"/>
              <a:t>)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Recomendações</a:t>
            </a:r>
          </a:p>
        </p:txBody>
      </p:sp>
    </p:spTree>
    <p:extLst>
      <p:ext uri="{BB962C8B-B14F-4D97-AF65-F5344CB8AC3E}">
        <p14:creationId xmlns:p14="http://schemas.microsoft.com/office/powerpoint/2010/main" val="4259756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620000" cy="3276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 eaLnBrk="1" hangingPunct="1">
              <a:buNone/>
              <a:defRPr/>
            </a:pPr>
            <a:r>
              <a:rPr lang="pt-BR" b="1" dirty="0"/>
              <a:t>Orientação Prática IIA 2410-1: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/>
              <a:t> </a:t>
            </a:r>
          </a:p>
          <a:p>
            <a:pPr marL="0" indent="0">
              <a:buFontTx/>
              <a:buNone/>
              <a:defRPr/>
            </a:pPr>
            <a:r>
              <a:rPr lang="pt-BR" i="1" dirty="0"/>
              <a:t>As comunicações devem incluir os objetivos e o escopo do trabalho de auditoria, assim como conclusões, </a:t>
            </a:r>
            <a:r>
              <a:rPr lang="pt-BR" b="1" i="1" u="sng" dirty="0"/>
              <a:t>recomendações e planos de ação</a:t>
            </a:r>
            <a:r>
              <a:rPr lang="pt-BR" i="1" dirty="0"/>
              <a:t> aplicáveis.</a:t>
            </a:r>
            <a:endParaRPr lang="pt-BR" dirty="0"/>
          </a:p>
          <a:p>
            <a:pPr marL="0" indent="0" eaLnBrk="1" hangingPunct="1">
              <a:buFontTx/>
              <a:buNone/>
              <a:defRPr/>
            </a:pPr>
            <a:endParaRPr lang="en-US" i="1" dirty="0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006981D-3231-4495-9FAE-74E2996468A4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Recomendações</a:t>
            </a:r>
          </a:p>
        </p:txBody>
      </p:sp>
    </p:spTree>
    <p:extLst>
      <p:ext uri="{BB962C8B-B14F-4D97-AF65-F5344CB8AC3E}">
        <p14:creationId xmlns:p14="http://schemas.microsoft.com/office/powerpoint/2010/main" val="60184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46694" y="1784070"/>
            <a:ext cx="756554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/>
              <a:t>D</a:t>
            </a:r>
            <a:r>
              <a:rPr lang="pt-BR" sz="2500" i="1" dirty="0"/>
              <a:t>estina-se ao </a:t>
            </a:r>
            <a:r>
              <a:rPr lang="pt-BR" sz="2500" i="1" u="sng" dirty="0"/>
              <a:t>mapeamento e à validação das situações</a:t>
            </a:r>
            <a:r>
              <a:rPr lang="pt-BR" sz="2500" i="1" dirty="0"/>
              <a:t> encontradas em campo, das evidências e das causas, bem como das recomendações elaboradas para saneamento dos problemas identificados. Seu conteúdo deve </a:t>
            </a:r>
            <a:r>
              <a:rPr lang="pt-BR" sz="2500" i="1" u="sng" dirty="0"/>
              <a:t>orientar a elaboração do relatório</a:t>
            </a:r>
            <a:r>
              <a:rPr lang="pt-BR" sz="2500" i="1" dirty="0"/>
              <a:t>...</a:t>
            </a:r>
          </a:p>
          <a:p>
            <a:pPr algn="ctr"/>
            <a:r>
              <a:rPr lang="pt-BR" sz="2200" dirty="0"/>
              <a:t>- </a:t>
            </a:r>
            <a:r>
              <a:rPr lang="pt-BR" dirty="0"/>
              <a:t>Orientação SFC nº 26/2016 </a:t>
            </a:r>
            <a:r>
              <a:rPr lang="pt-BR" sz="2200" dirty="0"/>
              <a:t>-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64802" y="820457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Matriz de Achados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075507"/>
              </p:ext>
            </p:extLst>
          </p:nvPr>
        </p:nvGraphicFramePr>
        <p:xfrm>
          <a:off x="0" y="4595719"/>
          <a:ext cx="9143998" cy="1903693"/>
        </p:xfrm>
        <a:graphic>
          <a:graphicData uri="http://schemas.openxmlformats.org/drawingml/2006/table">
            <a:tbl>
              <a:tblPr firstRow="1" firstCol="1" bandRow="1"/>
              <a:tblGrid>
                <a:gridCol w="672521">
                  <a:extLst>
                    <a:ext uri="{9D8B030D-6E8A-4147-A177-3AD203B41FA5}">
                      <a16:colId xmlns:a16="http://schemas.microsoft.com/office/drawing/2014/main" val="3030407998"/>
                    </a:ext>
                  </a:extLst>
                </a:gridCol>
                <a:gridCol w="703353">
                  <a:extLst>
                    <a:ext uri="{9D8B030D-6E8A-4147-A177-3AD203B41FA5}">
                      <a16:colId xmlns:a16="http://schemas.microsoft.com/office/drawing/2014/main" val="1185219219"/>
                    </a:ext>
                  </a:extLst>
                </a:gridCol>
                <a:gridCol w="712901">
                  <a:extLst>
                    <a:ext uri="{9D8B030D-6E8A-4147-A177-3AD203B41FA5}">
                      <a16:colId xmlns:a16="http://schemas.microsoft.com/office/drawing/2014/main" val="56554121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190899564"/>
                    </a:ext>
                  </a:extLst>
                </a:gridCol>
                <a:gridCol w="815788">
                  <a:extLst>
                    <a:ext uri="{9D8B030D-6E8A-4147-A177-3AD203B41FA5}">
                      <a16:colId xmlns:a16="http://schemas.microsoft.com/office/drawing/2014/main" val="1011549459"/>
                    </a:ext>
                  </a:extLst>
                </a:gridCol>
                <a:gridCol w="717147">
                  <a:extLst>
                    <a:ext uri="{9D8B030D-6E8A-4147-A177-3AD203B41FA5}">
                      <a16:colId xmlns:a16="http://schemas.microsoft.com/office/drawing/2014/main" val="159755509"/>
                    </a:ext>
                  </a:extLst>
                </a:gridCol>
                <a:gridCol w="874360">
                  <a:extLst>
                    <a:ext uri="{9D8B030D-6E8A-4147-A177-3AD203B41FA5}">
                      <a16:colId xmlns:a16="http://schemas.microsoft.com/office/drawing/2014/main" val="3854284935"/>
                    </a:ext>
                  </a:extLst>
                </a:gridCol>
                <a:gridCol w="649670">
                  <a:extLst>
                    <a:ext uri="{9D8B030D-6E8A-4147-A177-3AD203B41FA5}">
                      <a16:colId xmlns:a16="http://schemas.microsoft.com/office/drawing/2014/main" val="1794811650"/>
                    </a:ext>
                  </a:extLst>
                </a:gridCol>
                <a:gridCol w="654423">
                  <a:extLst>
                    <a:ext uri="{9D8B030D-6E8A-4147-A177-3AD203B41FA5}">
                      <a16:colId xmlns:a16="http://schemas.microsoft.com/office/drawing/2014/main" val="2658891266"/>
                    </a:ext>
                  </a:extLst>
                </a:gridCol>
                <a:gridCol w="708212">
                  <a:extLst>
                    <a:ext uri="{9D8B030D-6E8A-4147-A177-3AD203B41FA5}">
                      <a16:colId xmlns:a16="http://schemas.microsoft.com/office/drawing/2014/main" val="750548145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3597655912"/>
                    </a:ext>
                  </a:extLst>
                </a:gridCol>
                <a:gridCol w="735105">
                  <a:extLst>
                    <a:ext uri="{9D8B030D-6E8A-4147-A177-3AD203B41FA5}">
                      <a16:colId xmlns:a16="http://schemas.microsoft.com/office/drawing/2014/main" val="2344689860"/>
                    </a:ext>
                  </a:extLst>
                </a:gridCol>
              </a:tblGrid>
              <a:tr h="649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Questão de Auditoria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SQ de Auditoria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Descrição Sumária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Critério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Condição ou Situação Encontrada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Evidências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Informação extraída das evidências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Causas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Efeitos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Boas Práticas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Recomendações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esperados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998206"/>
                  </a:ext>
                </a:extLst>
              </a:tr>
              <a:tr h="125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64303"/>
                  </a:ext>
                </a:extLst>
              </a:tr>
            </a:tbl>
          </a:graphicData>
        </a:graphic>
      </p:graphicFrame>
      <p:sp>
        <p:nvSpPr>
          <p:cNvPr id="6" name="Retângulo 5">
            <a:extLst>
              <a:ext uri="{FF2B5EF4-FFF2-40B4-BE49-F238E27FC236}">
                <a16:creationId xmlns:a16="http://schemas.microsoft.com/office/drawing/2014/main" id="{0E06573F-2920-42FF-A10C-531D16749FEA}"/>
              </a:ext>
            </a:extLst>
          </p:cNvPr>
          <p:cNvSpPr/>
          <p:nvPr/>
        </p:nvSpPr>
        <p:spPr>
          <a:xfrm>
            <a:off x="1479177" y="6546496"/>
            <a:ext cx="76648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1100" dirty="0"/>
              <a:t>Fonte: Manual de Orientações Técnicas da Atividade de Auditoria Interna Governamental do Poder Executivo Federal, Apêndice B</a:t>
            </a:r>
          </a:p>
        </p:txBody>
      </p:sp>
    </p:spTree>
    <p:extLst>
      <p:ext uri="{BB962C8B-B14F-4D97-AF65-F5344CB8AC3E}">
        <p14:creationId xmlns:p14="http://schemas.microsoft.com/office/powerpoint/2010/main" val="21627209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50102" y="2387437"/>
            <a:ext cx="781458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Melhorias que se esperam alcançar com a implementação das recomendações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Ajuda a demonstrar a relevância das recomendações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Os benefícios podem ser quantitativos e/ou qualitativos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Sempre que possível, devem ser quantificados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Benefícios Esperados</a:t>
            </a:r>
          </a:p>
        </p:txBody>
      </p:sp>
    </p:spTree>
    <p:extLst>
      <p:ext uri="{BB962C8B-B14F-4D97-AF65-F5344CB8AC3E}">
        <p14:creationId xmlns:p14="http://schemas.microsoft.com/office/powerpoint/2010/main" val="1834803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904EF0-577C-4875-9B53-09EAE21EAE32}"/>
              </a:ext>
            </a:extLst>
          </p:cNvPr>
          <p:cNvSpPr txBox="1">
            <a:spLocks noChangeArrowheads="1"/>
          </p:cNvSpPr>
          <p:nvPr/>
        </p:nvSpPr>
        <p:spPr>
          <a:xfrm>
            <a:off x="485068" y="2330823"/>
            <a:ext cx="8153400" cy="31197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pt-BR" sz="4100" b="1" dirty="0"/>
              <a:t>Orientação Prática IIA 2410-1:</a:t>
            </a:r>
          </a:p>
          <a:p>
            <a:pPr marL="0" indent="0">
              <a:buFontTx/>
              <a:buNone/>
              <a:defRPr/>
            </a:pPr>
            <a:endParaRPr lang="pt-BR" sz="1300" i="1" dirty="0"/>
          </a:p>
          <a:p>
            <a:pPr marL="0" indent="0">
              <a:buFontTx/>
              <a:buNone/>
              <a:defRPr/>
            </a:pPr>
            <a:r>
              <a:rPr lang="pt-BR" i="1" dirty="0"/>
              <a:t>Ao determinar o nível de risco ou exposição, os auditores internos devem considerar o efeito que suas observações e recomendações podem ter nas operações e nas demonstrações financeiras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3376704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303322"/>
              </p:ext>
            </p:extLst>
          </p:nvPr>
        </p:nvGraphicFramePr>
        <p:xfrm>
          <a:off x="675568" y="2822863"/>
          <a:ext cx="7772400" cy="341925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974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3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36"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/>
                        <a:t>Medicina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/>
                        <a:t>Analogia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noProof="0" dirty="0"/>
                        <a:t>Observação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413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Estado Saudável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Critério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155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Sintoma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Condição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936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Diagnóstico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Causa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680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Prognóstico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Consequência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36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Tratamento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Correção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CE313114-F563-41BA-A5FB-9F409A4151C8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Exercício prático:</a:t>
            </a:r>
          </a:p>
          <a:p>
            <a:r>
              <a:rPr lang="pt-BR" altLang="pt-BR" sz="3600" dirty="0">
                <a:latin typeface="+mn-lt"/>
              </a:rPr>
              <a:t>Identificar os 5C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216D475-D7F4-43E3-80EC-433DD1F9F500}"/>
              </a:ext>
            </a:extLst>
          </p:cNvPr>
          <p:cNvSpPr txBox="1"/>
          <p:nvPr/>
        </p:nvSpPr>
        <p:spPr>
          <a:xfrm>
            <a:off x="561109" y="2358736"/>
            <a:ext cx="749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Paciente com febre</a:t>
            </a:r>
          </a:p>
        </p:txBody>
      </p:sp>
    </p:spTree>
    <p:extLst>
      <p:ext uri="{BB962C8B-B14F-4D97-AF65-F5344CB8AC3E}">
        <p14:creationId xmlns:p14="http://schemas.microsoft.com/office/powerpoint/2010/main" val="25021665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588828"/>
              </p:ext>
            </p:extLst>
          </p:nvPr>
        </p:nvGraphicFramePr>
        <p:xfrm>
          <a:off x="675568" y="2822863"/>
          <a:ext cx="7772400" cy="353542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974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5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3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36"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/>
                        <a:t>Medicina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/>
                        <a:t>Analogia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/>
                        <a:t>Observação</a:t>
                      </a:r>
                      <a:endParaRPr lang="pt-BR" sz="2000" baseline="0" noProof="0" dirty="0"/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Estado Saudável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Critério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Temperatura corporal = 36,5</a:t>
                      </a:r>
                      <a:r>
                        <a:rPr lang="pt-BR" sz="2000" baseline="30000" noProof="0" dirty="0"/>
                        <a:t>0C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Sintoma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Condição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Temperatura corporal = 40</a:t>
                      </a:r>
                      <a:r>
                        <a:rPr lang="pt-BR" sz="2000" baseline="30000" noProof="0" dirty="0"/>
                        <a:t>0C</a:t>
                      </a:r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72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Diagnóstico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Causa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Infecção na garganta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36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Prognóstico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Consequência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pt-BR" sz="2000" baseline="0" noProof="0" dirty="0"/>
                        <a:t>Doente por uma semana</a:t>
                      </a:r>
                    </a:p>
                    <a:p>
                      <a:r>
                        <a:rPr lang="pt-BR" sz="2000" baseline="0" noProof="0" dirty="0"/>
                        <a:t>Infecção Generalizada</a:t>
                      </a:r>
                      <a:endParaRPr lang="pt-BR" sz="2000" noProof="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36"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Tratamento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noProof="0" dirty="0">
                          <a:solidFill>
                            <a:srgbClr val="FF0000"/>
                          </a:solidFill>
                        </a:rPr>
                        <a:t>Correção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pt-BR" sz="2000" noProof="0" dirty="0"/>
                        <a:t>Tratamento antibiótico</a:t>
                      </a:r>
                    </a:p>
                    <a:p>
                      <a:r>
                        <a:rPr lang="pt-BR" sz="2000" noProof="0" dirty="0"/>
                        <a:t>Repouso</a:t>
                      </a:r>
                    </a:p>
                    <a:p>
                      <a:r>
                        <a:rPr lang="pt-BR" sz="2000" noProof="0" dirty="0"/>
                        <a:t>Beber água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ítulo 1">
            <a:extLst>
              <a:ext uri="{FF2B5EF4-FFF2-40B4-BE49-F238E27FC236}">
                <a16:creationId xmlns:a16="http://schemas.microsoft.com/office/drawing/2014/main" id="{CE313114-F563-41BA-A5FB-9F409A4151C8}"/>
              </a:ext>
            </a:extLst>
          </p:cNvPr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Exercício prático:</a:t>
            </a:r>
          </a:p>
          <a:p>
            <a:r>
              <a:rPr lang="pt-BR" altLang="pt-BR" sz="3600" dirty="0">
                <a:latin typeface="+mn-lt"/>
              </a:rPr>
              <a:t>Identificar os 5C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0216D475-D7F4-43E3-80EC-433DD1F9F500}"/>
              </a:ext>
            </a:extLst>
          </p:cNvPr>
          <p:cNvSpPr txBox="1"/>
          <p:nvPr/>
        </p:nvSpPr>
        <p:spPr>
          <a:xfrm>
            <a:off x="561109" y="2358736"/>
            <a:ext cx="7491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Paciente com febre</a:t>
            </a:r>
          </a:p>
        </p:txBody>
      </p:sp>
    </p:spTree>
    <p:extLst>
      <p:ext uri="{BB962C8B-B14F-4D97-AF65-F5344CB8AC3E}">
        <p14:creationId xmlns:p14="http://schemas.microsoft.com/office/powerpoint/2010/main" val="1629144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m para colocar em prát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6" y="2498280"/>
            <a:ext cx="7035800" cy="2988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898526" y="1743075"/>
            <a:ext cx="703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/>
              <a:t>Vamos praticar?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133849" y="6488668"/>
            <a:ext cx="5010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Exercício 3: MA - Completa</a:t>
            </a:r>
          </a:p>
        </p:txBody>
      </p:sp>
    </p:spTree>
    <p:extLst>
      <p:ext uri="{BB962C8B-B14F-4D97-AF65-F5344CB8AC3E}">
        <p14:creationId xmlns:p14="http://schemas.microsoft.com/office/powerpoint/2010/main" val="25909458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1">
            <a:extLst>
              <a:ext uri="{FF2B5EF4-FFF2-40B4-BE49-F238E27FC236}">
                <a16:creationId xmlns:a16="http://schemas.microsoft.com/office/drawing/2014/main" id="{DA3ED672-AC79-42A9-A0E3-E45D305B05E8}"/>
              </a:ext>
            </a:extLst>
          </p:cNvPr>
          <p:cNvSpPr txBox="1"/>
          <p:nvPr/>
        </p:nvSpPr>
        <p:spPr>
          <a:xfrm>
            <a:off x="899032" y="2875749"/>
            <a:ext cx="7566210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400" i="1" dirty="0"/>
              <a:t>Sergio Filgueiras de Paula</a:t>
            </a:r>
          </a:p>
          <a:p>
            <a:pPr algn="ctr"/>
            <a:r>
              <a:rPr lang="pt-BR" sz="2200" dirty="0"/>
              <a:t>Coordenação-Geral de Métodos, Capacitação e Qualidade</a:t>
            </a:r>
            <a:endParaRPr lang="pt-BR" sz="2200" dirty="0">
              <a:cs typeface="Calibri"/>
            </a:endParaRPr>
          </a:p>
          <a:p>
            <a:pPr algn="ctr"/>
            <a:r>
              <a:rPr lang="pt-BR" sz="2200" dirty="0">
                <a:cs typeface="Calibri"/>
              </a:rPr>
              <a:t>CGMEQ/SFC/CGU</a:t>
            </a:r>
          </a:p>
          <a:p>
            <a:pPr algn="ctr"/>
            <a:endParaRPr lang="pt-BR" sz="2200" dirty="0">
              <a:cs typeface="Calibri"/>
            </a:endParaRPr>
          </a:p>
          <a:p>
            <a:pPr algn="ctr"/>
            <a:r>
              <a:rPr lang="pt-BR" sz="2200" dirty="0"/>
              <a:t>(61) 2020-6796</a:t>
            </a:r>
            <a:endParaRPr lang="pt-BR" sz="2200" dirty="0">
              <a:cs typeface="Calibri"/>
            </a:endParaRPr>
          </a:p>
          <a:p>
            <a:pPr algn="ctr"/>
            <a:r>
              <a:rPr lang="pt-BR" sz="2200" i="1" dirty="0">
                <a:hlinkClick r:id="rId2"/>
              </a:rPr>
              <a:t>sergio.paula@cgu.gov.br</a:t>
            </a:r>
            <a:endParaRPr lang="pt-BR" sz="2200" i="1" dirty="0"/>
          </a:p>
          <a:p>
            <a:pPr algn="ctr"/>
            <a:endParaRPr lang="pt-BR" sz="2400" dirty="0"/>
          </a:p>
        </p:txBody>
      </p:sp>
      <p:pic>
        <p:nvPicPr>
          <p:cNvPr id="7" name="Imagem 12" descr="image001">
            <a:extLst>
              <a:ext uri="{FF2B5EF4-FFF2-40B4-BE49-F238E27FC236}">
                <a16:creationId xmlns:a16="http://schemas.microsoft.com/office/drawing/2014/main" id="{FEFDA58A-B33B-446A-9C82-EFAA16FA6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463" y="5159464"/>
            <a:ext cx="37719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104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37742" y="2414046"/>
            <a:ext cx="7848052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/>
              <a:t>Representa o “projeto básico” do relatório de auditoria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/>
              <a:t>Construção coletiva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/>
              <a:t>Promove discussão e reflexão sobre o trabalho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/>
              <a:t>Requer atuação efetiva do Supervisor dos Trabalhos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8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600" dirty="0"/>
              <a:t>Deve apresentar “juízo de fato” (base em evidência)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t-BR" sz="8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Matriz de Achados</a:t>
            </a:r>
          </a:p>
        </p:txBody>
      </p:sp>
    </p:spTree>
    <p:extLst>
      <p:ext uri="{BB962C8B-B14F-4D97-AF65-F5344CB8AC3E}">
        <p14:creationId xmlns:p14="http://schemas.microsoft.com/office/powerpoint/2010/main" val="92417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9C8E99C-9D1B-486A-A92D-3C3C8219AF90}"/>
              </a:ext>
            </a:extLst>
          </p:cNvPr>
          <p:cNvSpPr/>
          <p:nvPr/>
        </p:nvSpPr>
        <p:spPr>
          <a:xfrm>
            <a:off x="127761" y="2503242"/>
            <a:ext cx="8848319" cy="3534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  <a:spcAft>
                <a:spcPts val="400"/>
              </a:spcAft>
            </a:pPr>
            <a:r>
              <a:rPr lang="pt-BR" sz="2300" dirty="0">
                <a:solidFill>
                  <a:srgbClr val="000000"/>
                </a:solidFill>
                <a:ea typeface="Calibri" panose="020F0502020204030204" pitchFamily="34" charset="0"/>
              </a:rPr>
              <a:t>a) Facilita a construção dos achados</a:t>
            </a:r>
            <a:endParaRPr lang="pt-BR" sz="2300" dirty="0"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  <a:spcAft>
                <a:spcPts val="400"/>
              </a:spcAft>
            </a:pPr>
            <a:r>
              <a:rPr lang="pt-BR" sz="2300" dirty="0">
                <a:solidFill>
                  <a:srgbClr val="000000"/>
                </a:solidFill>
                <a:ea typeface="Calibri" panose="020F0502020204030204" pitchFamily="34" charset="0"/>
              </a:rPr>
              <a:t>b) Possibilita uma melhor estruturação do relatório</a:t>
            </a:r>
          </a:p>
          <a:p>
            <a:pPr marL="457200">
              <a:lnSpc>
                <a:spcPct val="150000"/>
              </a:lnSpc>
              <a:spcAft>
                <a:spcPts val="400"/>
              </a:spcAft>
            </a:pPr>
            <a:r>
              <a:rPr lang="pt-BR" sz="2300" dirty="0">
                <a:solidFill>
                  <a:srgbClr val="000000"/>
                </a:solidFill>
              </a:rPr>
              <a:t>c) </a:t>
            </a:r>
            <a:r>
              <a:rPr lang="pt-BR" sz="2300" dirty="0"/>
              <a:t>Facilita a formulação de </a:t>
            </a:r>
            <a:r>
              <a:rPr lang="pt-BR" sz="2300" u="sng" dirty="0"/>
              <a:t>respostas</a:t>
            </a:r>
            <a:r>
              <a:rPr lang="pt-BR" sz="2300" dirty="0"/>
              <a:t> às questões de auditoria</a:t>
            </a:r>
          </a:p>
          <a:p>
            <a:pPr marL="457200">
              <a:lnSpc>
                <a:spcPct val="150000"/>
              </a:lnSpc>
              <a:spcAft>
                <a:spcPts val="400"/>
              </a:spcAft>
            </a:pPr>
            <a:r>
              <a:rPr lang="pt-BR" sz="2300" dirty="0">
                <a:solidFill>
                  <a:srgbClr val="000000"/>
                </a:solidFill>
                <a:ea typeface="Calibri" panose="020F0502020204030204" pitchFamily="34" charset="0"/>
              </a:rPr>
              <a:t>d) Evita retrabalho e necessidade de ajustes em textos já construídos</a:t>
            </a:r>
            <a:endParaRPr lang="pt-BR" sz="2300" dirty="0"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  <a:spcAft>
                <a:spcPts val="400"/>
              </a:spcAft>
            </a:pPr>
            <a:r>
              <a:rPr lang="pt-BR" sz="2300" dirty="0">
                <a:solidFill>
                  <a:srgbClr val="000000"/>
                </a:solidFill>
                <a:ea typeface="Calibri" panose="020F0502020204030204" pitchFamily="34" charset="0"/>
              </a:rPr>
              <a:t>e) Facilita a revisão dos trabalhos</a:t>
            </a:r>
            <a:endParaRPr lang="pt-BR" sz="2300" dirty="0">
              <a:ea typeface="Calibri" panose="020F0502020204030204" pitchFamily="34" charset="0"/>
            </a:endParaRPr>
          </a:p>
          <a:p>
            <a:pPr marL="457200">
              <a:lnSpc>
                <a:spcPct val="150000"/>
              </a:lnSpc>
              <a:spcAft>
                <a:spcPts val="400"/>
              </a:spcAft>
            </a:pPr>
            <a:r>
              <a:rPr lang="pt-BR" sz="2300" dirty="0">
                <a:solidFill>
                  <a:srgbClr val="000000"/>
                </a:solidFill>
                <a:ea typeface="Calibri" panose="020F0502020204030204" pitchFamily="34" charset="0"/>
              </a:rPr>
              <a:t>f) Possibilita a elaboração de relatórios mais concisos e objetivos</a:t>
            </a:r>
            <a:endParaRPr lang="pt-BR" sz="2300" dirty="0">
              <a:ea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BE7C1817-4275-42F7-8552-2BBAFCAC1E9D}"/>
              </a:ext>
            </a:extLst>
          </p:cNvPr>
          <p:cNvSpPr txBox="1">
            <a:spLocks/>
          </p:cNvSpPr>
          <p:nvPr/>
        </p:nvSpPr>
        <p:spPr>
          <a:xfrm>
            <a:off x="364802" y="820457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Vantagens da Matriz de Achados</a:t>
            </a:r>
          </a:p>
          <a:p>
            <a:r>
              <a:rPr lang="pt-BR" altLang="pt-BR" sz="1800" b="1" dirty="0">
                <a:latin typeface="+mn-lt"/>
              </a:rPr>
              <a:t>(Manual de Orientações Técnicas, 5.4)</a:t>
            </a:r>
            <a:endParaRPr lang="pt-BR" altLang="pt-B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5696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74649" y="2724666"/>
            <a:ext cx="818644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Representa um breve resumo da situação encontrada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Tem como finalidade antecipar ao leitor informações sobre a natureza e a magnitude do fato registrado na sequência do relatório</a:t>
            </a:r>
            <a:endParaRPr lang="pt-BR" sz="2600" dirty="0">
              <a:highlight>
                <a:srgbClr val="FFFF00"/>
              </a:highlight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Descrição Sumária</a:t>
            </a:r>
          </a:p>
        </p:txBody>
      </p:sp>
    </p:spTree>
    <p:extLst>
      <p:ext uri="{BB962C8B-B14F-4D97-AF65-F5344CB8AC3E}">
        <p14:creationId xmlns:p14="http://schemas.microsoft.com/office/powerpoint/2010/main" val="3243688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64802" y="820457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Estrutura dos Achados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37992"/>
              </p:ext>
            </p:extLst>
          </p:nvPr>
        </p:nvGraphicFramePr>
        <p:xfrm>
          <a:off x="0" y="3833719"/>
          <a:ext cx="9143998" cy="1903693"/>
        </p:xfrm>
        <a:graphic>
          <a:graphicData uri="http://schemas.openxmlformats.org/drawingml/2006/table">
            <a:tbl>
              <a:tblPr firstRow="1" firstCol="1" bandRow="1"/>
              <a:tblGrid>
                <a:gridCol w="672521">
                  <a:extLst>
                    <a:ext uri="{9D8B030D-6E8A-4147-A177-3AD203B41FA5}">
                      <a16:colId xmlns:a16="http://schemas.microsoft.com/office/drawing/2014/main" val="3030407998"/>
                    </a:ext>
                  </a:extLst>
                </a:gridCol>
                <a:gridCol w="703353">
                  <a:extLst>
                    <a:ext uri="{9D8B030D-6E8A-4147-A177-3AD203B41FA5}">
                      <a16:colId xmlns:a16="http://schemas.microsoft.com/office/drawing/2014/main" val="1185219219"/>
                    </a:ext>
                  </a:extLst>
                </a:gridCol>
                <a:gridCol w="712901">
                  <a:extLst>
                    <a:ext uri="{9D8B030D-6E8A-4147-A177-3AD203B41FA5}">
                      <a16:colId xmlns:a16="http://schemas.microsoft.com/office/drawing/2014/main" val="56554121"/>
                    </a:ext>
                  </a:extLst>
                </a:gridCol>
                <a:gridCol w="806824">
                  <a:extLst>
                    <a:ext uri="{9D8B030D-6E8A-4147-A177-3AD203B41FA5}">
                      <a16:colId xmlns:a16="http://schemas.microsoft.com/office/drawing/2014/main" val="2190899564"/>
                    </a:ext>
                  </a:extLst>
                </a:gridCol>
                <a:gridCol w="815788">
                  <a:extLst>
                    <a:ext uri="{9D8B030D-6E8A-4147-A177-3AD203B41FA5}">
                      <a16:colId xmlns:a16="http://schemas.microsoft.com/office/drawing/2014/main" val="1011549459"/>
                    </a:ext>
                  </a:extLst>
                </a:gridCol>
                <a:gridCol w="717147">
                  <a:extLst>
                    <a:ext uri="{9D8B030D-6E8A-4147-A177-3AD203B41FA5}">
                      <a16:colId xmlns:a16="http://schemas.microsoft.com/office/drawing/2014/main" val="159755509"/>
                    </a:ext>
                  </a:extLst>
                </a:gridCol>
                <a:gridCol w="874360">
                  <a:extLst>
                    <a:ext uri="{9D8B030D-6E8A-4147-A177-3AD203B41FA5}">
                      <a16:colId xmlns:a16="http://schemas.microsoft.com/office/drawing/2014/main" val="3854284935"/>
                    </a:ext>
                  </a:extLst>
                </a:gridCol>
                <a:gridCol w="649670">
                  <a:extLst>
                    <a:ext uri="{9D8B030D-6E8A-4147-A177-3AD203B41FA5}">
                      <a16:colId xmlns:a16="http://schemas.microsoft.com/office/drawing/2014/main" val="1794811650"/>
                    </a:ext>
                  </a:extLst>
                </a:gridCol>
                <a:gridCol w="654423">
                  <a:extLst>
                    <a:ext uri="{9D8B030D-6E8A-4147-A177-3AD203B41FA5}">
                      <a16:colId xmlns:a16="http://schemas.microsoft.com/office/drawing/2014/main" val="2658891266"/>
                    </a:ext>
                  </a:extLst>
                </a:gridCol>
                <a:gridCol w="708212">
                  <a:extLst>
                    <a:ext uri="{9D8B030D-6E8A-4147-A177-3AD203B41FA5}">
                      <a16:colId xmlns:a16="http://schemas.microsoft.com/office/drawing/2014/main" val="750548145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3597655912"/>
                    </a:ext>
                  </a:extLst>
                </a:gridCol>
                <a:gridCol w="735105">
                  <a:extLst>
                    <a:ext uri="{9D8B030D-6E8A-4147-A177-3AD203B41FA5}">
                      <a16:colId xmlns:a16="http://schemas.microsoft.com/office/drawing/2014/main" val="2344689860"/>
                    </a:ext>
                  </a:extLst>
                </a:gridCol>
              </a:tblGrid>
              <a:tr h="649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Questão de Auditoria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SQ de Auditoria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Descrição Sumária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Critério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Condição ou Situação Encontrada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Evidências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Informação extraída das evidências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Causas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Efeitos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Boas Práticas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Recomendações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Benefícios esperados</a:t>
                      </a:r>
                      <a:endParaRPr lang="pt-BR" sz="1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998206"/>
                  </a:ext>
                </a:extLst>
              </a:tr>
              <a:tr h="1253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964" marR="229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64303"/>
                  </a:ext>
                </a:extLst>
              </a:tr>
            </a:tbl>
          </a:graphicData>
        </a:graphic>
      </p:graphicFrame>
      <p:sp>
        <p:nvSpPr>
          <p:cNvPr id="3" name="Chave Direita 2">
            <a:extLst>
              <a:ext uri="{FF2B5EF4-FFF2-40B4-BE49-F238E27FC236}">
                <a16:creationId xmlns:a16="http://schemas.microsoft.com/office/drawing/2014/main" id="{371542C9-6F61-4F6C-B312-3575FF93CC05}"/>
              </a:ext>
            </a:extLst>
          </p:cNvPr>
          <p:cNvSpPr/>
          <p:nvPr/>
        </p:nvSpPr>
        <p:spPr>
          <a:xfrm rot="16200000">
            <a:off x="5077433" y="370960"/>
            <a:ext cx="331694" cy="6277447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441911-8B14-42BB-B758-84051F0ACC72}"/>
              </a:ext>
            </a:extLst>
          </p:cNvPr>
          <p:cNvSpPr txBox="1">
            <a:spLocks/>
          </p:cNvSpPr>
          <p:nvPr/>
        </p:nvSpPr>
        <p:spPr>
          <a:xfrm>
            <a:off x="4427838" y="2614612"/>
            <a:ext cx="1630883" cy="7292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Os </a:t>
            </a:r>
            <a:r>
              <a:rPr lang="pt-BR" b="1" dirty="0"/>
              <a:t>5</a:t>
            </a:r>
            <a:r>
              <a:rPr lang="pt-BR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D19DD24-AA8B-433D-8DE2-A70A34AA05A1}"/>
              </a:ext>
            </a:extLst>
          </p:cNvPr>
          <p:cNvSpPr txBox="1"/>
          <p:nvPr/>
        </p:nvSpPr>
        <p:spPr>
          <a:xfrm rot="2427268">
            <a:off x="2727599" y="4710363"/>
            <a:ext cx="1401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Condição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BA7D5497-8335-4177-ADBF-8098924AAE8F}"/>
              </a:ext>
            </a:extLst>
          </p:cNvPr>
          <p:cNvSpPr txBox="1"/>
          <p:nvPr/>
        </p:nvSpPr>
        <p:spPr>
          <a:xfrm rot="2427268">
            <a:off x="1925474" y="4731654"/>
            <a:ext cx="1401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Critério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B9609A7-53F5-4609-B6F2-410E5B7701B5}"/>
              </a:ext>
            </a:extLst>
          </p:cNvPr>
          <p:cNvSpPr txBox="1"/>
          <p:nvPr/>
        </p:nvSpPr>
        <p:spPr>
          <a:xfrm rot="2427268">
            <a:off x="5110392" y="4697621"/>
            <a:ext cx="1401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Causa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22E43DA-5B00-4ADF-87D0-7F9789B11F37}"/>
              </a:ext>
            </a:extLst>
          </p:cNvPr>
          <p:cNvSpPr txBox="1"/>
          <p:nvPr/>
        </p:nvSpPr>
        <p:spPr>
          <a:xfrm rot="2427268">
            <a:off x="5683790" y="4890135"/>
            <a:ext cx="20078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Consequência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158181A-B62D-40AF-B2E6-BD790A455CCB}"/>
              </a:ext>
            </a:extLst>
          </p:cNvPr>
          <p:cNvSpPr txBox="1"/>
          <p:nvPr/>
        </p:nvSpPr>
        <p:spPr>
          <a:xfrm rot="2427268">
            <a:off x="7122548" y="4693559"/>
            <a:ext cx="1401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Correção</a:t>
            </a:r>
          </a:p>
        </p:txBody>
      </p:sp>
    </p:spTree>
    <p:extLst>
      <p:ext uri="{BB962C8B-B14F-4D97-AF65-F5344CB8AC3E}">
        <p14:creationId xmlns:p14="http://schemas.microsoft.com/office/powerpoint/2010/main" val="274933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305800" cy="3124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sz="2800" dirty="0"/>
              <a:t>	</a:t>
            </a:r>
            <a:r>
              <a:rPr lang="pt-BR" sz="2500" b="1" dirty="0"/>
              <a:t>Orientação Prática IIA 2410-1 – Critérios para Comunicação</a:t>
            </a:r>
            <a:r>
              <a:rPr lang="pt-BR" sz="2500" dirty="0"/>
              <a:t> estabelece que </a:t>
            </a:r>
            <a:r>
              <a:rPr lang="pt-BR" sz="2500" i="1" dirty="0"/>
              <a:t>componentes</a:t>
            </a:r>
            <a:r>
              <a:rPr lang="pt-BR" sz="2500" dirty="0"/>
              <a:t> devem estar presentes na comunicação das observações de auditoria</a:t>
            </a:r>
          </a:p>
          <a:p>
            <a:pPr algn="ctr" eaLnBrk="1" hangingPunct="1">
              <a:lnSpc>
                <a:spcPct val="90000"/>
              </a:lnSpc>
              <a:buNone/>
            </a:pPr>
            <a:endParaRPr lang="en-US" sz="1000" dirty="0"/>
          </a:p>
          <a:p>
            <a:pPr algn="ctr" eaLnBrk="1" hangingPunct="1">
              <a:lnSpc>
                <a:spcPct val="90000"/>
              </a:lnSpc>
              <a:buNone/>
            </a:pPr>
            <a:r>
              <a:rPr lang="pt-BR" sz="2500" dirty="0"/>
              <a:t>As </a:t>
            </a:r>
            <a:r>
              <a:rPr lang="pt-BR" sz="2500" u="sng" dirty="0"/>
              <a:t>observações e recomendações</a:t>
            </a:r>
            <a:r>
              <a:rPr lang="pt-BR" sz="2500" dirty="0"/>
              <a:t> são baseadas em: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sz="2500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sz="2800" b="1" i="1" dirty="0"/>
              <a:t>Critérios / Condição / Causa / Efeito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212" y="609600"/>
            <a:ext cx="8382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pt-BR" sz="3600" b="1" dirty="0">
                <a:latin typeface="+mn-lt"/>
              </a:rPr>
              <a:t>Estrutura dos Achados</a:t>
            </a:r>
          </a:p>
        </p:txBody>
      </p:sp>
    </p:spTree>
    <p:extLst>
      <p:ext uri="{BB962C8B-B14F-4D97-AF65-F5344CB8AC3E}">
        <p14:creationId xmlns:p14="http://schemas.microsoft.com/office/powerpoint/2010/main" val="1442187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374649" y="892175"/>
            <a:ext cx="8374239" cy="96361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altLang="pt-BR" sz="3600" b="1" dirty="0">
                <a:latin typeface="+mn-lt"/>
              </a:rPr>
              <a:t>Critério</a:t>
            </a:r>
          </a:p>
        </p:txBody>
      </p:sp>
      <p:sp>
        <p:nvSpPr>
          <p:cNvPr id="4" name="Retângulo 3"/>
          <p:cNvSpPr/>
          <p:nvPr/>
        </p:nvSpPr>
        <p:spPr>
          <a:xfrm>
            <a:off x="592858" y="2493047"/>
            <a:ext cx="76679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600" dirty="0"/>
              <a:t>Padrão</a:t>
            </a:r>
            <a:r>
              <a:rPr lang="pt-BR" dirty="0"/>
              <a:t> </a:t>
            </a:r>
            <a:r>
              <a:rPr lang="pt-BR" sz="2600" dirty="0"/>
              <a:t>utilizado pelos auditores para determinar se o objeto auditado atinge, excede ou está aquém do desempenho esperado</a:t>
            </a:r>
          </a:p>
        </p:txBody>
      </p:sp>
    </p:spTree>
    <p:extLst>
      <p:ext uri="{BB962C8B-B14F-4D97-AF65-F5344CB8AC3E}">
        <p14:creationId xmlns:p14="http://schemas.microsoft.com/office/powerpoint/2010/main" val="6287257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9853</TotalTime>
  <Words>1892</Words>
  <Application>Microsoft Office PowerPoint</Application>
  <PresentationFormat>Apresentação na tela (4:3)</PresentationFormat>
  <Paragraphs>352</Paragraphs>
  <Slides>35</Slides>
  <Notes>18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Estrutura dos Achados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Gabriela de Alencar Araripe Pereira</dc:creator>
  <cp:lastModifiedBy>Joao Luiz Domingues</cp:lastModifiedBy>
  <cp:revision>541</cp:revision>
  <cp:lastPrinted>2017-02-01T11:59:42Z</cp:lastPrinted>
  <dcterms:created xsi:type="dcterms:W3CDTF">2016-09-14T18:22:07Z</dcterms:created>
  <dcterms:modified xsi:type="dcterms:W3CDTF">2019-06-12T13:54:32Z</dcterms:modified>
</cp:coreProperties>
</file>